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5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  <p:sldMasterId id="2147483663" r:id="rId2"/>
    <p:sldMasterId id="2147483650" r:id="rId3"/>
    <p:sldMasterId id="2147483679" r:id="rId4"/>
    <p:sldMasterId id="2147483669" r:id="rId5"/>
    <p:sldMasterId id="2147483674" r:id="rId6"/>
  </p:sldMasterIdLst>
  <p:notesMasterIdLst>
    <p:notesMasterId r:id="rId21"/>
  </p:notesMasterIdLst>
  <p:handoutMasterIdLst>
    <p:handoutMasterId r:id="rId22"/>
  </p:handoutMasterIdLst>
  <p:sldIdLst>
    <p:sldId id="256" r:id="rId7"/>
    <p:sldId id="341" r:id="rId8"/>
    <p:sldId id="296" r:id="rId9"/>
    <p:sldId id="324" r:id="rId10"/>
    <p:sldId id="328" r:id="rId11"/>
    <p:sldId id="327" r:id="rId12"/>
    <p:sldId id="340" r:id="rId13"/>
    <p:sldId id="329" r:id="rId14"/>
    <p:sldId id="335" r:id="rId15"/>
    <p:sldId id="336" r:id="rId16"/>
    <p:sldId id="333" r:id="rId17"/>
    <p:sldId id="332" r:id="rId18"/>
    <p:sldId id="338" r:id="rId19"/>
    <p:sldId id="339" r:id="rId20"/>
  </p:sldIdLst>
  <p:sldSz cx="9144000" cy="6858000" type="screen4x3"/>
  <p:notesSz cx="6858000" cy="9239250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56">
          <p15:clr>
            <a:srgbClr val="A4A3A4"/>
          </p15:clr>
        </p15:guide>
        <p15:guide id="2" pos="2170">
          <p15:clr>
            <a:srgbClr val="A4A3A4"/>
          </p15:clr>
        </p15:guide>
        <p15:guide id="3" orient="horz" pos="2910">
          <p15:clr>
            <a:srgbClr val="A4A3A4"/>
          </p15:clr>
        </p15:guide>
        <p15:guide id="4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C644"/>
    <a:srgbClr val="0BC552"/>
    <a:srgbClr val="02CE6D"/>
    <a:srgbClr val="00E266"/>
    <a:srgbClr val="5CC5ED"/>
    <a:srgbClr val="B5D59D"/>
    <a:srgbClr val="F19A9C"/>
    <a:srgbClr val="F19A6E"/>
    <a:srgbClr val="F6AF6E"/>
    <a:srgbClr val="76B8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0" autoAdjust="0"/>
    <p:restoredTop sz="98221" autoAdjust="0"/>
  </p:normalViewPr>
  <p:slideViewPr>
    <p:cSldViewPr snapToGrid="0" snapToObjects="1">
      <p:cViewPr>
        <p:scale>
          <a:sx n="66" d="100"/>
          <a:sy n="66" d="100"/>
        </p:scale>
        <p:origin x="-2112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6" d="100"/>
          <a:sy n="56" d="100"/>
        </p:scale>
        <p:origin x="-2496" y="-96"/>
      </p:cViewPr>
      <p:guideLst>
        <p:guide orient="horz" pos="3156"/>
        <p:guide orient="horz" pos="2910"/>
        <p:guide pos="217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61963"/>
          </a:xfrm>
          <a:prstGeom prst="rect">
            <a:avLst/>
          </a:prstGeom>
        </p:spPr>
        <p:txBody>
          <a:bodyPr vert="horz" lIns="91978" tIns="45989" rIns="91978" bIns="459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978" tIns="45989" rIns="91978" bIns="45989" rtlCol="0"/>
          <a:lstStyle>
            <a:lvl1pPr algn="r">
              <a:defRPr sz="1200"/>
            </a:lvl1pPr>
          </a:lstStyle>
          <a:p>
            <a:fld id="{D150EB10-CF64-4C03-B076-6F055D1B4A13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1" y="8775684"/>
            <a:ext cx="2971800" cy="461963"/>
          </a:xfrm>
          <a:prstGeom prst="rect">
            <a:avLst/>
          </a:prstGeom>
        </p:spPr>
        <p:txBody>
          <a:bodyPr vert="horz" lIns="91978" tIns="45989" rIns="91978" bIns="459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775684"/>
            <a:ext cx="2971800" cy="461963"/>
          </a:xfrm>
          <a:prstGeom prst="rect">
            <a:avLst/>
          </a:prstGeom>
        </p:spPr>
        <p:txBody>
          <a:bodyPr vert="horz" lIns="91978" tIns="45989" rIns="91978" bIns="45989" rtlCol="0" anchor="b"/>
          <a:lstStyle>
            <a:lvl1pPr algn="r">
              <a:defRPr sz="1200"/>
            </a:lvl1pPr>
          </a:lstStyle>
          <a:p>
            <a:fld id="{EF728CF9-5B3B-4BCF-9B2B-C1A84E9F3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2915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1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78" tIns="45989" rIns="91978" bIns="459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de-DE" alt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78" tIns="45989" rIns="91978" bIns="459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DC42E2B-BE6F-473A-BC44-257895FD63B7}" type="datetimeFigureOut">
              <a:rPr lang="de-DE" altLang="en-US"/>
              <a:pPr/>
              <a:t>07.02.2017</a:t>
            </a:fld>
            <a:endParaRPr lang="de-DE" altLang="en-US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9188" y="692150"/>
            <a:ext cx="4619625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88644"/>
            <a:ext cx="5486400" cy="415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78" tIns="45989" rIns="91978" bIns="459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Textmasterformate durch Klicken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5684"/>
            <a:ext cx="2971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78" tIns="45989" rIns="91978" bIns="459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de-DE" altLang="en-US" dirty="0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75684"/>
            <a:ext cx="2971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78" tIns="45989" rIns="91978" bIns="459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546886A-7A43-42D2-81D7-1CA95F80308E}" type="slidenum">
              <a:rPr lang="de-DE" altLang="en-US"/>
              <a:pPr/>
              <a:t>‹#›</a:t>
            </a:fld>
            <a:endParaRPr lang="de-DE" altLang="en-US" dirty="0"/>
          </a:p>
        </p:txBody>
      </p:sp>
    </p:spTree>
    <p:extLst>
      <p:ext uri="{BB962C8B-B14F-4D97-AF65-F5344CB8AC3E}">
        <p14:creationId xmlns:p14="http://schemas.microsoft.com/office/powerpoint/2010/main" val="10727306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en-US" dirty="0"/>
              <a:t>bildformat</a:t>
            </a:r>
          </a:p>
        </p:txBody>
      </p:sp>
    </p:spTree>
    <p:extLst>
      <p:ext uri="{BB962C8B-B14F-4D97-AF65-F5344CB8AC3E}">
        <p14:creationId xmlns:p14="http://schemas.microsoft.com/office/powerpoint/2010/main" val="1143425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65155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2431260" y="60840"/>
            <a:ext cx="6624000" cy="19174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ts val="3800"/>
              </a:lnSpc>
              <a:defRPr sz="4000">
                <a:solidFill>
                  <a:srgbClr val="E74361"/>
                </a:solidFill>
              </a:defRPr>
            </a:lvl1pPr>
          </a:lstStyle>
          <a:p>
            <a:r>
              <a:rPr lang="de-AT" smtClean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33316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97729" y="2129459"/>
            <a:ext cx="4305676" cy="4532707"/>
          </a:xfrm>
        </p:spPr>
        <p:txBody>
          <a:bodyPr/>
          <a:lstStyle>
            <a:lvl1pPr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1900" y="2667000"/>
            <a:ext cx="4315800" cy="3995166"/>
          </a:xfrm>
        </p:spPr>
        <p:txBody>
          <a:bodyPr>
            <a:normAutofit/>
          </a:bodyPr>
          <a:lstStyle>
            <a:lvl1pPr>
              <a:lnSpc>
                <a:spcPts val="2400"/>
              </a:lnSpc>
              <a:defRPr sz="2800"/>
            </a:lvl1pPr>
            <a:lvl2pPr>
              <a:lnSpc>
                <a:spcPts val="2400"/>
              </a:lnSpc>
              <a:defRPr sz="2600"/>
            </a:lvl2pPr>
            <a:lvl3pPr>
              <a:lnSpc>
                <a:spcPts val="2400"/>
              </a:lnSpc>
              <a:defRPr sz="2400"/>
            </a:lvl3pPr>
            <a:lvl4pPr>
              <a:lnSpc>
                <a:spcPts val="2400"/>
              </a:lnSpc>
              <a:defRPr sz="2200"/>
            </a:lvl4pPr>
            <a:lvl5pPr>
              <a:lnSpc>
                <a:spcPts val="2400"/>
              </a:lnSpc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 dirty="0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2340000" y="217215"/>
            <a:ext cx="6624000" cy="7200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de-AT" dirty="0" smtClean="0"/>
              <a:t>MASTERTITLE</a:t>
            </a:r>
            <a:br>
              <a:rPr lang="de-AT" dirty="0" smtClean="0"/>
            </a:br>
            <a:r>
              <a:rPr lang="de-AT" dirty="0" smtClean="0"/>
              <a:t>MASTERTITLE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0"/>
          </p:nvPr>
        </p:nvSpPr>
        <p:spPr>
          <a:xfrm>
            <a:off x="4648200" y="1635715"/>
            <a:ext cx="4305676" cy="866185"/>
          </a:xfrm>
        </p:spPr>
        <p:txBody>
          <a:bodyPr anchor="b">
            <a:normAutofit/>
          </a:bodyPr>
          <a:lstStyle>
            <a:lvl1pPr>
              <a:buNone/>
              <a:defRPr sz="3000" cap="all">
                <a:solidFill>
                  <a:srgbClr val="E7436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40173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2354894" y="217215"/>
            <a:ext cx="6609106" cy="720000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>
                <a:solidFill>
                  <a:srgbClr val="009EE0"/>
                </a:solidFill>
              </a:defRPr>
            </a:lvl1pPr>
          </a:lstStyle>
          <a:p>
            <a:r>
              <a:rPr lang="de-AT" dirty="0" smtClean="0"/>
              <a:t>MASTERTITLE</a:t>
            </a:r>
            <a:br>
              <a:rPr lang="de-AT" dirty="0" smtClean="0"/>
            </a:br>
            <a:r>
              <a:rPr lang="de-AT" dirty="0" smtClean="0"/>
              <a:t>MASTERTITLE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sz="half" idx="10"/>
          </p:nvPr>
        </p:nvSpPr>
        <p:spPr>
          <a:xfrm>
            <a:off x="4648200" y="2129459"/>
            <a:ext cx="4305676" cy="4532707"/>
          </a:xfrm>
        </p:spPr>
        <p:txBody>
          <a:bodyPr/>
          <a:lstStyle>
            <a:lvl1pPr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de-DE" dirty="0"/>
          </a:p>
        </p:txBody>
      </p:sp>
      <p:sp>
        <p:nvSpPr>
          <p:cNvPr id="9" name="Inhaltsplatzhalter 3"/>
          <p:cNvSpPr>
            <a:spLocks noGrp="1"/>
          </p:cNvSpPr>
          <p:nvPr>
            <p:ph sz="half" idx="11"/>
          </p:nvPr>
        </p:nvSpPr>
        <p:spPr>
          <a:xfrm>
            <a:off x="584200" y="2667000"/>
            <a:ext cx="3924676" cy="3995166"/>
          </a:xfrm>
        </p:spPr>
        <p:txBody>
          <a:bodyPr>
            <a:normAutofit/>
          </a:bodyPr>
          <a:lstStyle>
            <a:lvl1pPr>
              <a:lnSpc>
                <a:spcPts val="2400"/>
              </a:lnSpc>
              <a:defRPr sz="2800"/>
            </a:lvl1pPr>
            <a:lvl2pPr>
              <a:lnSpc>
                <a:spcPts val="2400"/>
              </a:lnSpc>
              <a:defRPr sz="2600"/>
            </a:lvl2pPr>
            <a:lvl3pPr>
              <a:lnSpc>
                <a:spcPts val="2400"/>
              </a:lnSpc>
              <a:defRPr sz="2400"/>
            </a:lvl3pPr>
            <a:lvl4pPr>
              <a:lnSpc>
                <a:spcPts val="2400"/>
              </a:lnSpc>
              <a:defRPr sz="2200"/>
            </a:lvl4pPr>
            <a:lvl5pPr>
              <a:lnSpc>
                <a:spcPts val="2400"/>
              </a:lnSpc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 smtClean="0"/>
              <a:t>Mastertextformat bearbeiten</a:t>
            </a:r>
          </a:p>
          <a:p>
            <a:pPr lvl="1"/>
            <a:r>
              <a:rPr lang="de-AT" dirty="0" smtClean="0"/>
              <a:t>Zweite Ebene</a:t>
            </a:r>
          </a:p>
          <a:p>
            <a:pPr lvl="2"/>
            <a:r>
              <a:rPr lang="de-AT" dirty="0" smtClean="0"/>
              <a:t>Dritte Ebene</a:t>
            </a:r>
          </a:p>
          <a:p>
            <a:pPr lvl="3"/>
            <a:r>
              <a:rPr lang="de-AT" dirty="0" smtClean="0"/>
              <a:t>Vierte Ebene</a:t>
            </a:r>
          </a:p>
          <a:p>
            <a:pPr lvl="4"/>
            <a:r>
              <a:rPr lang="de-AT" dirty="0" smtClean="0"/>
              <a:t>Fünfte Ebene</a:t>
            </a:r>
            <a:endParaRPr lang="de-DE" dirty="0"/>
          </a:p>
        </p:txBody>
      </p:sp>
      <p:sp>
        <p:nvSpPr>
          <p:cNvPr id="11" name="Inhaltsplatzhalter 2"/>
          <p:cNvSpPr>
            <a:spLocks noGrp="1"/>
          </p:cNvSpPr>
          <p:nvPr>
            <p:ph sz="half" idx="12"/>
          </p:nvPr>
        </p:nvSpPr>
        <p:spPr>
          <a:xfrm>
            <a:off x="203200" y="1635715"/>
            <a:ext cx="4305676" cy="866185"/>
          </a:xfrm>
        </p:spPr>
        <p:txBody>
          <a:bodyPr anchor="b">
            <a:normAutofit/>
          </a:bodyPr>
          <a:lstStyle>
            <a:lvl1pPr>
              <a:buNone/>
              <a:defRPr sz="3000" cap="all">
                <a:solidFill>
                  <a:srgbClr val="E7436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67514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329841" y="217488"/>
            <a:ext cx="6634772" cy="719137"/>
          </a:xfrm>
        </p:spPr>
        <p:txBody>
          <a:bodyPr/>
          <a:lstStyle/>
          <a:p>
            <a:r>
              <a:rPr lang="el-GR" dirty="0" smtClean="0"/>
              <a:t>Στυλ κύριου τίτλου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36525" y="1798638"/>
            <a:ext cx="8823325" cy="4887912"/>
          </a:xfrm>
        </p:spPr>
        <p:txBody>
          <a:bodyPr/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327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02853" y="916984"/>
            <a:ext cx="8755776" cy="574518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2481944" y="205340"/>
            <a:ext cx="6482056" cy="7200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de-AT" dirty="0" smtClean="0"/>
              <a:t>MASTERTITLE</a:t>
            </a:r>
            <a:br>
              <a:rPr lang="de-AT" dirty="0" smtClean="0"/>
            </a:br>
            <a:r>
              <a:rPr lang="de-AT" dirty="0" smtClean="0"/>
              <a:t>MASTERTITLE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935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2493818" y="217215"/>
            <a:ext cx="6470181" cy="7200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de-AT" dirty="0" smtClean="0"/>
              <a:t>MASTERTITLE</a:t>
            </a:r>
            <a:br>
              <a:rPr lang="de-AT" dirty="0" smtClean="0"/>
            </a:br>
            <a:r>
              <a:rPr lang="de-AT" dirty="0" smtClean="0"/>
              <a:t>MASTERTITLE</a:t>
            </a:r>
            <a:endParaRPr lang="de-DE" dirty="0"/>
          </a:p>
        </p:txBody>
      </p:sp>
      <p:sp>
        <p:nvSpPr>
          <p:cNvPr id="5" name="Inhaltsplatzhalter 3"/>
          <p:cNvSpPr>
            <a:spLocks noGrp="1"/>
          </p:cNvSpPr>
          <p:nvPr>
            <p:ph sz="half" idx="2"/>
          </p:nvPr>
        </p:nvSpPr>
        <p:spPr>
          <a:xfrm>
            <a:off x="713334" y="2628900"/>
            <a:ext cx="8758666" cy="4033266"/>
          </a:xfrm>
        </p:spPr>
        <p:txBody>
          <a:bodyPr>
            <a:normAutofit/>
          </a:bodyPr>
          <a:lstStyle>
            <a:lvl1pPr>
              <a:lnSpc>
                <a:spcPts val="2400"/>
              </a:lnSpc>
              <a:defRPr sz="2800"/>
            </a:lvl1pPr>
            <a:lvl2pPr>
              <a:lnSpc>
                <a:spcPts val="2400"/>
              </a:lnSpc>
              <a:defRPr sz="2600"/>
            </a:lvl2pPr>
            <a:lvl3pPr>
              <a:lnSpc>
                <a:spcPts val="2400"/>
              </a:lnSpc>
              <a:defRPr sz="2400"/>
            </a:lvl3pPr>
            <a:lvl4pPr>
              <a:lnSpc>
                <a:spcPts val="2400"/>
              </a:lnSpc>
              <a:defRPr sz="2200"/>
            </a:lvl4pPr>
            <a:lvl5pPr>
              <a:lnSpc>
                <a:spcPts val="2400"/>
              </a:lnSpc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0"/>
          </p:nvPr>
        </p:nvSpPr>
        <p:spPr>
          <a:xfrm>
            <a:off x="205334" y="1635715"/>
            <a:ext cx="8758666" cy="866185"/>
          </a:xfrm>
        </p:spPr>
        <p:txBody>
          <a:bodyPr anchor="b">
            <a:normAutofit/>
          </a:bodyPr>
          <a:lstStyle>
            <a:lvl1pPr>
              <a:buNone/>
              <a:defRPr sz="3000" cap="all">
                <a:solidFill>
                  <a:srgbClr val="E7436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128856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2470068" y="217215"/>
            <a:ext cx="6493931" cy="7200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de-AT" dirty="0" smtClean="0"/>
              <a:t>MASTERTITLE</a:t>
            </a:r>
            <a:br>
              <a:rPr lang="de-AT" dirty="0" smtClean="0"/>
            </a:br>
            <a:r>
              <a:rPr lang="de-AT" dirty="0" smtClean="0"/>
              <a:t>MASTERTITLE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sz="half" idx="1"/>
          </p:nvPr>
        </p:nvSpPr>
        <p:spPr>
          <a:xfrm>
            <a:off x="197729" y="2129459"/>
            <a:ext cx="4305676" cy="4532707"/>
          </a:xfrm>
        </p:spPr>
        <p:txBody>
          <a:bodyPr/>
          <a:lstStyle>
            <a:lvl1pPr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de-DE" dirty="0"/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>
          <a:xfrm>
            <a:off x="5041900" y="2667000"/>
            <a:ext cx="4315800" cy="3995166"/>
          </a:xfrm>
        </p:spPr>
        <p:txBody>
          <a:bodyPr>
            <a:normAutofit/>
          </a:bodyPr>
          <a:lstStyle>
            <a:lvl1pPr>
              <a:lnSpc>
                <a:spcPts val="2400"/>
              </a:lnSpc>
              <a:defRPr sz="2800"/>
            </a:lvl1pPr>
            <a:lvl2pPr>
              <a:lnSpc>
                <a:spcPts val="2400"/>
              </a:lnSpc>
              <a:defRPr sz="2600"/>
            </a:lvl2pPr>
            <a:lvl3pPr>
              <a:lnSpc>
                <a:spcPts val="2400"/>
              </a:lnSpc>
              <a:defRPr sz="2400"/>
            </a:lvl3pPr>
            <a:lvl4pPr>
              <a:lnSpc>
                <a:spcPts val="2400"/>
              </a:lnSpc>
              <a:defRPr sz="2200"/>
            </a:lvl4pPr>
            <a:lvl5pPr>
              <a:lnSpc>
                <a:spcPts val="2400"/>
              </a:lnSpc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sz="half" idx="10"/>
          </p:nvPr>
        </p:nvSpPr>
        <p:spPr>
          <a:xfrm>
            <a:off x="4648200" y="1635715"/>
            <a:ext cx="4305676" cy="866185"/>
          </a:xfrm>
        </p:spPr>
        <p:txBody>
          <a:bodyPr anchor="b">
            <a:normAutofit/>
          </a:bodyPr>
          <a:lstStyle>
            <a:lvl1pPr>
              <a:buNone/>
              <a:defRPr sz="3000" cap="all">
                <a:solidFill>
                  <a:srgbClr val="E7436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721873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2481944" y="217215"/>
            <a:ext cx="6482056" cy="7200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de-AT" dirty="0" smtClean="0"/>
              <a:t>MASTERTITLE</a:t>
            </a:r>
            <a:br>
              <a:rPr lang="de-AT" dirty="0" smtClean="0"/>
            </a:br>
            <a:r>
              <a:rPr lang="de-AT" dirty="0" smtClean="0"/>
              <a:t>MASTERTITLE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0"/>
          </p:nvPr>
        </p:nvSpPr>
        <p:spPr>
          <a:xfrm>
            <a:off x="4648200" y="2129459"/>
            <a:ext cx="4305676" cy="4532707"/>
          </a:xfrm>
        </p:spPr>
        <p:txBody>
          <a:bodyPr/>
          <a:lstStyle>
            <a:lvl1pPr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de-DE" dirty="0"/>
          </a:p>
        </p:txBody>
      </p:sp>
      <p:sp>
        <p:nvSpPr>
          <p:cNvPr id="7" name="Inhaltsplatzhalter 3"/>
          <p:cNvSpPr>
            <a:spLocks noGrp="1"/>
          </p:cNvSpPr>
          <p:nvPr>
            <p:ph sz="half" idx="11"/>
          </p:nvPr>
        </p:nvSpPr>
        <p:spPr>
          <a:xfrm>
            <a:off x="584200" y="2667000"/>
            <a:ext cx="3924676" cy="3995166"/>
          </a:xfrm>
        </p:spPr>
        <p:txBody>
          <a:bodyPr>
            <a:normAutofit/>
          </a:bodyPr>
          <a:lstStyle>
            <a:lvl1pPr>
              <a:lnSpc>
                <a:spcPts val="2400"/>
              </a:lnSpc>
              <a:defRPr sz="2800"/>
            </a:lvl1pPr>
            <a:lvl2pPr>
              <a:lnSpc>
                <a:spcPts val="2400"/>
              </a:lnSpc>
              <a:defRPr sz="2600"/>
            </a:lvl2pPr>
            <a:lvl3pPr>
              <a:lnSpc>
                <a:spcPts val="2400"/>
              </a:lnSpc>
              <a:defRPr sz="2400"/>
            </a:lvl3pPr>
            <a:lvl4pPr>
              <a:lnSpc>
                <a:spcPts val="2400"/>
              </a:lnSpc>
              <a:defRPr sz="2200"/>
            </a:lvl4pPr>
            <a:lvl5pPr>
              <a:lnSpc>
                <a:spcPts val="2400"/>
              </a:lnSpc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 dirty="0"/>
          </a:p>
        </p:txBody>
      </p:sp>
      <p:sp>
        <p:nvSpPr>
          <p:cNvPr id="9" name="Inhaltsplatzhalter 2"/>
          <p:cNvSpPr>
            <a:spLocks noGrp="1"/>
          </p:cNvSpPr>
          <p:nvPr>
            <p:ph sz="half" idx="12"/>
          </p:nvPr>
        </p:nvSpPr>
        <p:spPr>
          <a:xfrm>
            <a:off x="203200" y="1635715"/>
            <a:ext cx="4305676" cy="866185"/>
          </a:xfrm>
        </p:spPr>
        <p:txBody>
          <a:bodyPr anchor="b">
            <a:normAutofit/>
          </a:bodyPr>
          <a:lstStyle>
            <a:lvl1pPr>
              <a:buNone/>
              <a:defRPr sz="3000" cap="all">
                <a:solidFill>
                  <a:srgbClr val="E7436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031119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481943" y="217488"/>
            <a:ext cx="6482670" cy="719137"/>
          </a:xfrm>
        </p:spPr>
        <p:txBody>
          <a:bodyPr/>
          <a:lstStyle/>
          <a:p>
            <a:r>
              <a:rPr lang="el-GR" dirty="0" smtClean="0"/>
              <a:t>Στυλ κύριου τίτλου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36525" y="1798638"/>
            <a:ext cx="8824913" cy="4791075"/>
          </a:xfrm>
        </p:spPr>
        <p:txBody>
          <a:bodyPr/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978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02853" y="916984"/>
            <a:ext cx="8755776" cy="574518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2340000" y="217215"/>
            <a:ext cx="6624000" cy="7200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de-AT" dirty="0" smtClean="0"/>
              <a:t>MASTERTITLE</a:t>
            </a:r>
            <a:br>
              <a:rPr lang="de-AT" dirty="0" smtClean="0"/>
            </a:br>
            <a:r>
              <a:rPr lang="de-AT" dirty="0" smtClean="0"/>
              <a:t>MASTERTITLE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01893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2340000" y="217215"/>
            <a:ext cx="6624000" cy="7200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de-AT" dirty="0" smtClean="0"/>
              <a:t>MASTERTITLE</a:t>
            </a:r>
            <a:br>
              <a:rPr lang="de-AT" dirty="0" smtClean="0"/>
            </a:br>
            <a:r>
              <a:rPr lang="de-AT" dirty="0" smtClean="0"/>
              <a:t>MASTERTITLE</a:t>
            </a:r>
            <a:endParaRPr lang="de-DE" dirty="0"/>
          </a:p>
        </p:txBody>
      </p:sp>
      <p:sp>
        <p:nvSpPr>
          <p:cNvPr id="5" name="Inhaltsplatzhalter 3"/>
          <p:cNvSpPr>
            <a:spLocks noGrp="1"/>
          </p:cNvSpPr>
          <p:nvPr>
            <p:ph sz="half" idx="2"/>
          </p:nvPr>
        </p:nvSpPr>
        <p:spPr>
          <a:xfrm>
            <a:off x="713334" y="2628900"/>
            <a:ext cx="8758666" cy="4033266"/>
          </a:xfrm>
        </p:spPr>
        <p:txBody>
          <a:bodyPr>
            <a:normAutofit/>
          </a:bodyPr>
          <a:lstStyle>
            <a:lvl1pPr>
              <a:lnSpc>
                <a:spcPts val="2400"/>
              </a:lnSpc>
              <a:defRPr sz="2800"/>
            </a:lvl1pPr>
            <a:lvl2pPr>
              <a:lnSpc>
                <a:spcPts val="2400"/>
              </a:lnSpc>
              <a:defRPr sz="2600"/>
            </a:lvl2pPr>
            <a:lvl3pPr>
              <a:lnSpc>
                <a:spcPts val="2400"/>
              </a:lnSpc>
              <a:defRPr sz="2400"/>
            </a:lvl3pPr>
            <a:lvl4pPr>
              <a:lnSpc>
                <a:spcPts val="2400"/>
              </a:lnSpc>
              <a:defRPr sz="2200"/>
            </a:lvl4pPr>
            <a:lvl5pPr>
              <a:lnSpc>
                <a:spcPts val="2400"/>
              </a:lnSpc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0"/>
          </p:nvPr>
        </p:nvSpPr>
        <p:spPr>
          <a:xfrm>
            <a:off x="205334" y="1635715"/>
            <a:ext cx="8758666" cy="866185"/>
          </a:xfrm>
        </p:spPr>
        <p:txBody>
          <a:bodyPr anchor="b">
            <a:normAutofit/>
          </a:bodyPr>
          <a:lstStyle>
            <a:lvl1pPr>
              <a:buNone/>
              <a:defRPr sz="3000" cap="all">
                <a:solidFill>
                  <a:srgbClr val="E7436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8517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2431260" y="60840"/>
            <a:ext cx="6624000" cy="19174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ts val="3800"/>
              </a:lnSpc>
              <a:defRPr sz="4000">
                <a:solidFill>
                  <a:srgbClr val="E74361"/>
                </a:solidFill>
              </a:defRPr>
            </a:lvl1pPr>
          </a:lstStyle>
          <a:p>
            <a:r>
              <a:rPr lang="de-AT" smtClean="0"/>
              <a:t>Mastertitelformat bearbeiten</a:t>
            </a:r>
            <a:endParaRPr lang="de-DE" dirty="0"/>
          </a:p>
        </p:txBody>
      </p:sp>
      <p:sp>
        <p:nvSpPr>
          <p:cNvPr id="4" name="Inhaltsplatzhalter 2"/>
          <p:cNvSpPr>
            <a:spLocks noGrp="1"/>
          </p:cNvSpPr>
          <p:nvPr>
            <p:ph sz="half" idx="10"/>
          </p:nvPr>
        </p:nvSpPr>
        <p:spPr>
          <a:xfrm>
            <a:off x="205334" y="1953215"/>
            <a:ext cx="8758666" cy="3418885"/>
          </a:xfrm>
          <a:prstGeom prst="rect">
            <a:avLst/>
          </a:prstGeom>
        </p:spPr>
        <p:txBody>
          <a:bodyPr anchor="t">
            <a:noAutofit/>
          </a:bodyPr>
          <a:lstStyle>
            <a:lvl1pPr algn="r">
              <a:buNone/>
              <a:defRPr sz="3000" b="0" i="0" cap="all">
                <a:solidFill>
                  <a:srgbClr val="F19A9C"/>
                </a:solidFill>
                <a:latin typeface="Arial"/>
                <a:cs typeface="Arial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814348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2340000" y="217215"/>
            <a:ext cx="6624000" cy="7200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de-AT" dirty="0" smtClean="0"/>
              <a:t>MASTERTITLE</a:t>
            </a:r>
            <a:br>
              <a:rPr lang="de-AT" dirty="0" smtClean="0"/>
            </a:br>
            <a:r>
              <a:rPr lang="de-AT" dirty="0" smtClean="0"/>
              <a:t>MASTERTITLE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sz="half" idx="1"/>
          </p:nvPr>
        </p:nvSpPr>
        <p:spPr>
          <a:xfrm>
            <a:off x="197729" y="2129459"/>
            <a:ext cx="4305676" cy="4532707"/>
          </a:xfrm>
        </p:spPr>
        <p:txBody>
          <a:bodyPr/>
          <a:lstStyle>
            <a:lvl1pPr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de-DE" dirty="0"/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>
          <a:xfrm>
            <a:off x="5041900" y="2667000"/>
            <a:ext cx="4315800" cy="3995166"/>
          </a:xfrm>
        </p:spPr>
        <p:txBody>
          <a:bodyPr>
            <a:normAutofit/>
          </a:bodyPr>
          <a:lstStyle>
            <a:lvl1pPr>
              <a:lnSpc>
                <a:spcPts val="2400"/>
              </a:lnSpc>
              <a:defRPr sz="2800"/>
            </a:lvl1pPr>
            <a:lvl2pPr>
              <a:lnSpc>
                <a:spcPts val="2400"/>
              </a:lnSpc>
              <a:defRPr sz="2600"/>
            </a:lvl2pPr>
            <a:lvl3pPr>
              <a:lnSpc>
                <a:spcPts val="2400"/>
              </a:lnSpc>
              <a:defRPr sz="2400"/>
            </a:lvl3pPr>
            <a:lvl4pPr>
              <a:lnSpc>
                <a:spcPts val="2400"/>
              </a:lnSpc>
              <a:defRPr sz="2200"/>
            </a:lvl4pPr>
            <a:lvl5pPr>
              <a:lnSpc>
                <a:spcPts val="2400"/>
              </a:lnSpc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sz="half" idx="10"/>
          </p:nvPr>
        </p:nvSpPr>
        <p:spPr>
          <a:xfrm>
            <a:off x="4648200" y="1635715"/>
            <a:ext cx="4305676" cy="866185"/>
          </a:xfrm>
        </p:spPr>
        <p:txBody>
          <a:bodyPr anchor="b">
            <a:normAutofit/>
          </a:bodyPr>
          <a:lstStyle>
            <a:lvl1pPr>
              <a:buNone/>
              <a:defRPr sz="3000" cap="all">
                <a:solidFill>
                  <a:srgbClr val="E7436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60745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2340000" y="217215"/>
            <a:ext cx="6624000" cy="7200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de-AT" dirty="0" smtClean="0"/>
              <a:t>MASTERTITLE</a:t>
            </a:r>
            <a:br>
              <a:rPr lang="de-AT" dirty="0" smtClean="0"/>
            </a:br>
            <a:r>
              <a:rPr lang="de-AT" dirty="0" smtClean="0"/>
              <a:t>MASTERTITLE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0"/>
          </p:nvPr>
        </p:nvSpPr>
        <p:spPr>
          <a:xfrm>
            <a:off x="4648200" y="2129459"/>
            <a:ext cx="4305676" cy="4532707"/>
          </a:xfrm>
        </p:spPr>
        <p:txBody>
          <a:bodyPr/>
          <a:lstStyle>
            <a:lvl1pPr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de-DE" dirty="0"/>
          </a:p>
        </p:txBody>
      </p:sp>
      <p:sp>
        <p:nvSpPr>
          <p:cNvPr id="7" name="Inhaltsplatzhalter 3"/>
          <p:cNvSpPr>
            <a:spLocks noGrp="1"/>
          </p:cNvSpPr>
          <p:nvPr>
            <p:ph sz="half" idx="11"/>
          </p:nvPr>
        </p:nvSpPr>
        <p:spPr>
          <a:xfrm>
            <a:off x="584200" y="2667000"/>
            <a:ext cx="3924676" cy="3995166"/>
          </a:xfrm>
        </p:spPr>
        <p:txBody>
          <a:bodyPr>
            <a:normAutofit/>
          </a:bodyPr>
          <a:lstStyle>
            <a:lvl1pPr>
              <a:lnSpc>
                <a:spcPts val="2400"/>
              </a:lnSpc>
              <a:defRPr sz="2800"/>
            </a:lvl1pPr>
            <a:lvl2pPr>
              <a:lnSpc>
                <a:spcPts val="2400"/>
              </a:lnSpc>
              <a:defRPr sz="2600"/>
            </a:lvl2pPr>
            <a:lvl3pPr>
              <a:lnSpc>
                <a:spcPts val="2400"/>
              </a:lnSpc>
              <a:defRPr sz="2400"/>
            </a:lvl3pPr>
            <a:lvl4pPr>
              <a:lnSpc>
                <a:spcPts val="2400"/>
              </a:lnSpc>
              <a:defRPr sz="2200"/>
            </a:lvl4pPr>
            <a:lvl5pPr>
              <a:lnSpc>
                <a:spcPts val="2400"/>
              </a:lnSpc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 dirty="0"/>
          </a:p>
        </p:txBody>
      </p:sp>
      <p:sp>
        <p:nvSpPr>
          <p:cNvPr id="9" name="Inhaltsplatzhalter 2"/>
          <p:cNvSpPr>
            <a:spLocks noGrp="1"/>
          </p:cNvSpPr>
          <p:nvPr>
            <p:ph sz="half" idx="12"/>
          </p:nvPr>
        </p:nvSpPr>
        <p:spPr>
          <a:xfrm>
            <a:off x="203200" y="1635715"/>
            <a:ext cx="4305676" cy="866185"/>
          </a:xfrm>
        </p:spPr>
        <p:txBody>
          <a:bodyPr anchor="b">
            <a:normAutofit/>
          </a:bodyPr>
          <a:lstStyle>
            <a:lvl1pPr>
              <a:buNone/>
              <a:defRPr sz="3000" cap="all">
                <a:solidFill>
                  <a:srgbClr val="E7436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0641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983277" y="217488"/>
            <a:ext cx="4981336" cy="719137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38113" y="1798638"/>
            <a:ext cx="8823325" cy="4791075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779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02853" y="916984"/>
            <a:ext cx="8755776" cy="574518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2363190" y="217215"/>
            <a:ext cx="6600809" cy="7200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de-AT" dirty="0" smtClean="0"/>
              <a:t>MASTERTITLE</a:t>
            </a:r>
            <a:br>
              <a:rPr lang="de-AT" dirty="0" smtClean="0"/>
            </a:br>
            <a:r>
              <a:rPr lang="de-AT" dirty="0" smtClean="0"/>
              <a:t>MASTERTITLE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3824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2386940" y="217215"/>
            <a:ext cx="6577059" cy="7200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de-AT" dirty="0" smtClean="0"/>
              <a:t>MASTERTITLE</a:t>
            </a:r>
            <a:br>
              <a:rPr lang="de-AT" dirty="0" smtClean="0"/>
            </a:br>
            <a:r>
              <a:rPr lang="de-AT" dirty="0" smtClean="0"/>
              <a:t>MASTERTITLE</a:t>
            </a:r>
            <a:endParaRPr lang="de-DE" dirty="0"/>
          </a:p>
        </p:txBody>
      </p:sp>
      <p:sp>
        <p:nvSpPr>
          <p:cNvPr id="5" name="Inhaltsplatzhalter 3"/>
          <p:cNvSpPr>
            <a:spLocks noGrp="1"/>
          </p:cNvSpPr>
          <p:nvPr>
            <p:ph sz="half" idx="2"/>
          </p:nvPr>
        </p:nvSpPr>
        <p:spPr>
          <a:xfrm>
            <a:off x="713334" y="2628900"/>
            <a:ext cx="8758666" cy="4033266"/>
          </a:xfrm>
        </p:spPr>
        <p:txBody>
          <a:bodyPr>
            <a:normAutofit/>
          </a:bodyPr>
          <a:lstStyle>
            <a:lvl1pPr>
              <a:lnSpc>
                <a:spcPts val="2400"/>
              </a:lnSpc>
              <a:defRPr sz="2800"/>
            </a:lvl1pPr>
            <a:lvl2pPr>
              <a:lnSpc>
                <a:spcPts val="2400"/>
              </a:lnSpc>
              <a:defRPr sz="2600"/>
            </a:lvl2pPr>
            <a:lvl3pPr>
              <a:lnSpc>
                <a:spcPts val="2400"/>
              </a:lnSpc>
              <a:defRPr sz="2400"/>
            </a:lvl3pPr>
            <a:lvl4pPr>
              <a:lnSpc>
                <a:spcPts val="2400"/>
              </a:lnSpc>
              <a:defRPr sz="2200"/>
            </a:lvl4pPr>
            <a:lvl5pPr>
              <a:lnSpc>
                <a:spcPts val="2400"/>
              </a:lnSpc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0"/>
          </p:nvPr>
        </p:nvSpPr>
        <p:spPr>
          <a:xfrm>
            <a:off x="205334" y="1635715"/>
            <a:ext cx="8758666" cy="866185"/>
          </a:xfrm>
        </p:spPr>
        <p:txBody>
          <a:bodyPr anchor="b">
            <a:normAutofit/>
          </a:bodyPr>
          <a:lstStyle>
            <a:lvl1pPr>
              <a:buNone/>
              <a:defRPr sz="3000" cap="all">
                <a:solidFill>
                  <a:srgbClr val="E7436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952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2386940" y="217215"/>
            <a:ext cx="6577059" cy="7200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de-AT" dirty="0" smtClean="0"/>
              <a:t>MASTERTITLE</a:t>
            </a:r>
            <a:br>
              <a:rPr lang="de-AT" dirty="0" smtClean="0"/>
            </a:br>
            <a:r>
              <a:rPr lang="de-AT" dirty="0" smtClean="0"/>
              <a:t>MASTERTITLE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sz="half" idx="1"/>
          </p:nvPr>
        </p:nvSpPr>
        <p:spPr>
          <a:xfrm>
            <a:off x="197729" y="2129459"/>
            <a:ext cx="4305676" cy="4532707"/>
          </a:xfrm>
        </p:spPr>
        <p:txBody>
          <a:bodyPr/>
          <a:lstStyle>
            <a:lvl1pPr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de-DE" dirty="0"/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>
          <a:xfrm>
            <a:off x="5041900" y="2667000"/>
            <a:ext cx="4315800" cy="3995166"/>
          </a:xfrm>
        </p:spPr>
        <p:txBody>
          <a:bodyPr>
            <a:normAutofit/>
          </a:bodyPr>
          <a:lstStyle>
            <a:lvl1pPr>
              <a:lnSpc>
                <a:spcPts val="2400"/>
              </a:lnSpc>
              <a:defRPr sz="2800"/>
            </a:lvl1pPr>
            <a:lvl2pPr>
              <a:lnSpc>
                <a:spcPts val="2400"/>
              </a:lnSpc>
              <a:defRPr sz="2600"/>
            </a:lvl2pPr>
            <a:lvl3pPr>
              <a:lnSpc>
                <a:spcPts val="2400"/>
              </a:lnSpc>
              <a:defRPr sz="2400"/>
            </a:lvl3pPr>
            <a:lvl4pPr>
              <a:lnSpc>
                <a:spcPts val="2400"/>
              </a:lnSpc>
              <a:defRPr sz="2200"/>
            </a:lvl4pPr>
            <a:lvl5pPr>
              <a:lnSpc>
                <a:spcPts val="2400"/>
              </a:lnSpc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sz="half" idx="10"/>
          </p:nvPr>
        </p:nvSpPr>
        <p:spPr>
          <a:xfrm>
            <a:off x="4648200" y="1635715"/>
            <a:ext cx="4305676" cy="866185"/>
          </a:xfrm>
        </p:spPr>
        <p:txBody>
          <a:bodyPr anchor="b">
            <a:normAutofit/>
          </a:bodyPr>
          <a:lstStyle>
            <a:lvl1pPr>
              <a:buNone/>
              <a:defRPr sz="3000" cap="all">
                <a:solidFill>
                  <a:srgbClr val="E7436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391676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2398816" y="217215"/>
            <a:ext cx="6565183" cy="7200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de-AT" dirty="0" smtClean="0"/>
              <a:t>MASTERTITLE</a:t>
            </a:r>
            <a:br>
              <a:rPr lang="de-AT" dirty="0" smtClean="0"/>
            </a:br>
            <a:r>
              <a:rPr lang="de-AT" dirty="0" smtClean="0"/>
              <a:t>MASTERTITLE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0"/>
          </p:nvPr>
        </p:nvSpPr>
        <p:spPr>
          <a:xfrm>
            <a:off x="4648200" y="2129459"/>
            <a:ext cx="4305676" cy="4532707"/>
          </a:xfrm>
        </p:spPr>
        <p:txBody>
          <a:bodyPr/>
          <a:lstStyle>
            <a:lvl1pPr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de-DE" dirty="0"/>
          </a:p>
        </p:txBody>
      </p:sp>
      <p:sp>
        <p:nvSpPr>
          <p:cNvPr id="7" name="Inhaltsplatzhalter 3"/>
          <p:cNvSpPr>
            <a:spLocks noGrp="1"/>
          </p:cNvSpPr>
          <p:nvPr>
            <p:ph sz="half" idx="11"/>
          </p:nvPr>
        </p:nvSpPr>
        <p:spPr>
          <a:xfrm>
            <a:off x="584200" y="2667000"/>
            <a:ext cx="3924676" cy="3995166"/>
          </a:xfrm>
        </p:spPr>
        <p:txBody>
          <a:bodyPr>
            <a:normAutofit/>
          </a:bodyPr>
          <a:lstStyle>
            <a:lvl1pPr>
              <a:lnSpc>
                <a:spcPts val="2400"/>
              </a:lnSpc>
              <a:defRPr sz="2800"/>
            </a:lvl1pPr>
            <a:lvl2pPr>
              <a:lnSpc>
                <a:spcPts val="2400"/>
              </a:lnSpc>
              <a:defRPr sz="2600"/>
            </a:lvl2pPr>
            <a:lvl3pPr>
              <a:lnSpc>
                <a:spcPts val="2400"/>
              </a:lnSpc>
              <a:defRPr sz="2400"/>
            </a:lvl3pPr>
            <a:lvl4pPr>
              <a:lnSpc>
                <a:spcPts val="2400"/>
              </a:lnSpc>
              <a:defRPr sz="2200"/>
            </a:lvl4pPr>
            <a:lvl5pPr>
              <a:lnSpc>
                <a:spcPts val="2400"/>
              </a:lnSpc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 dirty="0"/>
          </a:p>
        </p:txBody>
      </p:sp>
      <p:sp>
        <p:nvSpPr>
          <p:cNvPr id="9" name="Inhaltsplatzhalter 2"/>
          <p:cNvSpPr>
            <a:spLocks noGrp="1"/>
          </p:cNvSpPr>
          <p:nvPr>
            <p:ph sz="half" idx="12"/>
          </p:nvPr>
        </p:nvSpPr>
        <p:spPr>
          <a:xfrm>
            <a:off x="203200" y="1635715"/>
            <a:ext cx="4305676" cy="866185"/>
          </a:xfrm>
        </p:spPr>
        <p:txBody>
          <a:bodyPr anchor="b">
            <a:normAutofit/>
          </a:bodyPr>
          <a:lstStyle>
            <a:lvl1pPr>
              <a:buNone/>
              <a:defRPr sz="3000" cap="all">
                <a:solidFill>
                  <a:srgbClr val="E7436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6862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375065" y="217488"/>
            <a:ext cx="6589548" cy="719137"/>
          </a:xfrm>
        </p:spPr>
        <p:txBody>
          <a:bodyPr/>
          <a:lstStyle/>
          <a:p>
            <a:r>
              <a:rPr lang="el-GR" dirty="0" smtClean="0"/>
              <a:t>Στυλ κύριου τίτλου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38113" y="1798638"/>
            <a:ext cx="8823325" cy="4791075"/>
          </a:xfrm>
        </p:spPr>
        <p:txBody>
          <a:bodyPr/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825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2431260" y="60840"/>
            <a:ext cx="6624000" cy="19174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ts val="3800"/>
              </a:lnSpc>
              <a:defRPr sz="4000"/>
            </a:lvl1pPr>
          </a:lstStyle>
          <a:p>
            <a:r>
              <a:rPr lang="de-AT" smtClean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2266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2431260" y="60840"/>
            <a:ext cx="6624000" cy="19174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ts val="3800"/>
              </a:lnSpc>
              <a:defRPr sz="4000"/>
            </a:lvl1pPr>
          </a:lstStyle>
          <a:p>
            <a:r>
              <a:rPr lang="de-AT" dirty="0" smtClean="0"/>
              <a:t>Mastertitelformat bearbeiten</a:t>
            </a:r>
            <a:endParaRPr lang="de-DE" dirty="0"/>
          </a:p>
        </p:txBody>
      </p:sp>
      <p:sp>
        <p:nvSpPr>
          <p:cNvPr id="4" name="Inhaltsplatzhalter 2"/>
          <p:cNvSpPr>
            <a:spLocks noGrp="1"/>
          </p:cNvSpPr>
          <p:nvPr>
            <p:ph sz="half" idx="10"/>
          </p:nvPr>
        </p:nvSpPr>
        <p:spPr>
          <a:xfrm>
            <a:off x="205334" y="1953215"/>
            <a:ext cx="8758666" cy="3418885"/>
          </a:xfrm>
          <a:prstGeom prst="rect">
            <a:avLst/>
          </a:prstGeom>
        </p:spPr>
        <p:txBody>
          <a:bodyPr anchor="t">
            <a:noAutofit/>
          </a:bodyPr>
          <a:lstStyle>
            <a:lvl1pPr algn="r">
              <a:buNone/>
              <a:defRPr sz="3000" b="0" i="0" cap="all">
                <a:solidFill>
                  <a:srgbClr val="F6AF6E"/>
                </a:solidFill>
                <a:latin typeface="Arial"/>
                <a:cs typeface="Arial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56689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481943" y="217488"/>
            <a:ext cx="6482670" cy="719137"/>
          </a:xfrm>
          <a:prstGeom prst="rect">
            <a:avLst/>
          </a:prstGeom>
        </p:spPr>
        <p:txBody>
          <a:bodyPr/>
          <a:lstStyle/>
          <a:p>
            <a:r>
              <a:rPr lang="el-GR" dirty="0" smtClean="0"/>
              <a:t>Στυλ κύριου τίτλου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36525" y="1798638"/>
            <a:ext cx="8824913" cy="4791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978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2431260" y="60840"/>
            <a:ext cx="6624000" cy="19174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ts val="3800"/>
              </a:lnSpc>
              <a:defRPr sz="4000">
                <a:solidFill>
                  <a:srgbClr val="76B856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1211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2431260" y="60840"/>
            <a:ext cx="6624000" cy="19174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ts val="3800"/>
              </a:lnSpc>
              <a:defRPr sz="4000">
                <a:solidFill>
                  <a:srgbClr val="76B856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0"/>
          </p:nvPr>
        </p:nvSpPr>
        <p:spPr>
          <a:xfrm>
            <a:off x="205334" y="1953215"/>
            <a:ext cx="8758666" cy="3418885"/>
          </a:xfrm>
          <a:prstGeom prst="rect">
            <a:avLst/>
          </a:prstGeom>
        </p:spPr>
        <p:txBody>
          <a:bodyPr anchor="t">
            <a:noAutofit/>
          </a:bodyPr>
          <a:lstStyle>
            <a:lvl1pPr algn="r">
              <a:buNone/>
              <a:defRPr sz="3000" b="0" i="0" cap="all">
                <a:solidFill>
                  <a:srgbClr val="B5D59D"/>
                </a:solidFill>
                <a:latin typeface="Arial"/>
                <a:cs typeface="Arial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3969459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02853" y="916984"/>
            <a:ext cx="8755776" cy="574518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2363190" y="217215"/>
            <a:ext cx="6600809" cy="7200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de-AT" dirty="0" smtClean="0"/>
              <a:t>MASTERTITLE</a:t>
            </a:r>
            <a:br>
              <a:rPr lang="de-AT" dirty="0" smtClean="0"/>
            </a:br>
            <a:r>
              <a:rPr lang="de-AT" dirty="0" smtClean="0"/>
              <a:t>MASTERTITLE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08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13334" y="2628900"/>
            <a:ext cx="8758666" cy="4033266"/>
          </a:xfrm>
        </p:spPr>
        <p:txBody>
          <a:bodyPr>
            <a:normAutofit/>
          </a:bodyPr>
          <a:lstStyle>
            <a:lvl1pPr>
              <a:lnSpc>
                <a:spcPts val="2400"/>
              </a:lnSpc>
              <a:defRPr sz="2800"/>
            </a:lvl1pPr>
            <a:lvl2pPr>
              <a:lnSpc>
                <a:spcPts val="2400"/>
              </a:lnSpc>
              <a:defRPr sz="2600"/>
            </a:lvl2pPr>
            <a:lvl3pPr>
              <a:lnSpc>
                <a:spcPts val="2400"/>
              </a:lnSpc>
              <a:defRPr sz="2400"/>
            </a:lvl3pPr>
            <a:lvl4pPr>
              <a:lnSpc>
                <a:spcPts val="2400"/>
              </a:lnSpc>
              <a:defRPr sz="2200"/>
            </a:lvl4pPr>
            <a:lvl5pPr>
              <a:lnSpc>
                <a:spcPts val="2400"/>
              </a:lnSpc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 dirty="0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2351314" y="217215"/>
            <a:ext cx="6612685" cy="7200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de-AT" dirty="0" smtClean="0"/>
              <a:t>MASTERTITLE</a:t>
            </a:r>
            <a:br>
              <a:rPr lang="de-AT" dirty="0" smtClean="0"/>
            </a:br>
            <a:r>
              <a:rPr lang="de-AT" dirty="0" smtClean="0"/>
              <a:t>MASTERTITLE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0"/>
          </p:nvPr>
        </p:nvSpPr>
        <p:spPr>
          <a:xfrm>
            <a:off x="205334" y="1635715"/>
            <a:ext cx="8758666" cy="866185"/>
          </a:xfrm>
        </p:spPr>
        <p:txBody>
          <a:bodyPr anchor="b">
            <a:normAutofit/>
          </a:bodyPr>
          <a:lstStyle>
            <a:lvl1pPr>
              <a:buNone/>
              <a:defRPr sz="3000" cap="all">
                <a:solidFill>
                  <a:srgbClr val="E7436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69605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12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9.jpeg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spect="1"/>
          </p:cNvSpPr>
          <p:nvPr/>
        </p:nvSpPr>
        <p:spPr>
          <a:xfrm>
            <a:off x="179388" y="1941513"/>
            <a:ext cx="8785225" cy="4751387"/>
          </a:xfrm>
          <a:prstGeom prst="rect">
            <a:avLst/>
          </a:prstGeom>
          <a:solidFill>
            <a:srgbClr val="E74361"/>
          </a:solid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rgbClr val="E74361"/>
              </a:solidFill>
            </a:endParaRPr>
          </a:p>
        </p:txBody>
      </p:sp>
      <p:pic>
        <p:nvPicPr>
          <p:cNvPr id="2069" name="Picture 21" descr="Home-white-bi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5453063"/>
            <a:ext cx="1249363" cy="1077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cultur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325" y="5592763"/>
            <a:ext cx="979488" cy="90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1" name="Picture 23" descr="educati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563" y="5567363"/>
            <a:ext cx="1038225" cy="88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24" descr="famil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063" y="5568950"/>
            <a:ext cx="588962" cy="93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3" name="Picture 25" descr="moment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213" y="5554663"/>
            <a:ext cx="782637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26" descr="motherhood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5800" y="5564188"/>
            <a:ext cx="638175" cy="890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5" name="Picture 27" descr="siblings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8" y="5529263"/>
            <a:ext cx="957262" cy="95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6" name="Picture 28" descr="village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650" y="5602288"/>
            <a:ext cx="85090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estathopoulou\BRAND IDENTITY\NEW CORPORATE IDENTITY_LAVA\LOGOS\BLUE\JPG\SOS GR.jpg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13" y="1213638"/>
            <a:ext cx="2178712" cy="725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3000" kern="1200">
          <a:solidFill>
            <a:srgbClr val="EC7404"/>
          </a:solidFill>
          <a:latin typeface="Arial"/>
          <a:ea typeface="ＭＳ Ｐゴシック" pitchFamily="30" charset="-128"/>
          <a:cs typeface="ＭＳ Ｐゴシック" pitchFamily="30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3000">
          <a:solidFill>
            <a:srgbClr val="EC7404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3000">
          <a:solidFill>
            <a:srgbClr val="EC7404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3000">
          <a:solidFill>
            <a:srgbClr val="EC7404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3000">
          <a:solidFill>
            <a:srgbClr val="EC7404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3000">
          <a:solidFill>
            <a:srgbClr val="EC7404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3000">
          <a:solidFill>
            <a:srgbClr val="EC7404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3000">
          <a:solidFill>
            <a:srgbClr val="EC7404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3000">
          <a:solidFill>
            <a:srgbClr val="EC7404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0" charset="-128"/>
          <a:cs typeface="ＭＳ Ｐゴシック" pitchFamily="30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0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0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0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spect="1"/>
          </p:cNvSpPr>
          <p:nvPr/>
        </p:nvSpPr>
        <p:spPr>
          <a:xfrm>
            <a:off x="179388" y="1941513"/>
            <a:ext cx="8785225" cy="4751387"/>
          </a:xfrm>
          <a:prstGeom prst="rect">
            <a:avLst/>
          </a:prstGeom>
          <a:solidFill>
            <a:srgbClr val="F47920"/>
          </a:solid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pic>
        <p:nvPicPr>
          <p:cNvPr id="3103" name="Picture 31" descr="Home-white-bi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5453063"/>
            <a:ext cx="1249363" cy="1077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4" name="Picture 32" descr="cultur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325" y="5592763"/>
            <a:ext cx="979488" cy="90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5" name="Picture 33" descr="education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563" y="5567363"/>
            <a:ext cx="1038225" cy="88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6" name="Picture 34" descr="family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063" y="5568950"/>
            <a:ext cx="588962" cy="93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7" name="Picture 35" descr="moments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213" y="5554663"/>
            <a:ext cx="782637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8" name="Picture 36" descr="motherhood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5800" y="5564188"/>
            <a:ext cx="638175" cy="890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9" name="Picture 37" descr="sibling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8" y="5529263"/>
            <a:ext cx="957262" cy="95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10" name="Picture 38" descr="village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650" y="5602288"/>
            <a:ext cx="85090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estathopoulou\BRAND IDENTITY\NEW CORPORATE IDENTITY_LAVA\LOGOS\BLUE\JPG\SOS GR.jp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13" y="1213638"/>
            <a:ext cx="2178712" cy="725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706" r:id="rId3"/>
    <p:sldLayoutId id="2147483680" r:id="rId4"/>
    <p:sldLayoutId id="2147483681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3000" kern="1200">
          <a:solidFill>
            <a:srgbClr val="EC7404"/>
          </a:solidFill>
          <a:latin typeface="Arial"/>
          <a:ea typeface="ＭＳ Ｐゴシック" pitchFamily="30" charset="-128"/>
          <a:cs typeface="ＭＳ Ｐゴシック" pitchFamily="30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3000">
          <a:solidFill>
            <a:srgbClr val="EC7404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3000">
          <a:solidFill>
            <a:srgbClr val="EC7404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3000">
          <a:solidFill>
            <a:srgbClr val="EC7404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3000">
          <a:solidFill>
            <a:srgbClr val="EC7404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3000">
          <a:solidFill>
            <a:srgbClr val="EC7404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3000">
          <a:solidFill>
            <a:srgbClr val="EC7404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3000">
          <a:solidFill>
            <a:srgbClr val="EC7404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3000">
          <a:solidFill>
            <a:srgbClr val="EC7404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0" charset="-128"/>
          <a:cs typeface="ＭＳ Ｐゴシック" pitchFamily="30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0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0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0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0" y="1798638"/>
            <a:ext cx="8823325" cy="488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 dirty="0" err="1" smtClean="0"/>
              <a:t>Lorem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ipsum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dolor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sit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amet</a:t>
            </a:r>
            <a:endParaRPr lang="de-AT" altLang="en-US" dirty="0" smtClean="0"/>
          </a:p>
          <a:p>
            <a:pPr lvl="1"/>
            <a:r>
              <a:rPr lang="de-AT" altLang="en-US" dirty="0" err="1" smtClean="0"/>
              <a:t>Lorem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ipsum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dolor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sit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amet</a:t>
            </a:r>
            <a:endParaRPr lang="de-AT" altLang="en-US" dirty="0" smtClean="0"/>
          </a:p>
          <a:p>
            <a:pPr lvl="2"/>
            <a:r>
              <a:rPr lang="de-AT" altLang="en-US" dirty="0" err="1" smtClean="0"/>
              <a:t>Lorem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ipsum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dolor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sit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amet</a:t>
            </a:r>
            <a:endParaRPr lang="de-AT" altLang="en-US" dirty="0" smtClean="0"/>
          </a:p>
          <a:p>
            <a:pPr lvl="3"/>
            <a:r>
              <a:rPr lang="de-AT" altLang="en-US" dirty="0" err="1" smtClean="0"/>
              <a:t>Lorem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ipsum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dolor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sit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amet</a:t>
            </a:r>
            <a:endParaRPr lang="de-AT" altLang="en-US" dirty="0" smtClean="0"/>
          </a:p>
          <a:p>
            <a:pPr lvl="4"/>
            <a:r>
              <a:rPr lang="de-AT" altLang="en-US" dirty="0" err="1" smtClean="0"/>
              <a:t>Lorem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ipsum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dolor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sit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amet</a:t>
            </a:r>
            <a:endParaRPr lang="de-DE" altLang="en-US" dirty="0" smtClean="0"/>
          </a:p>
        </p:txBody>
      </p:sp>
      <p:sp>
        <p:nvSpPr>
          <p:cNvPr id="4100" name="Titelplatzhalter 1"/>
          <p:cNvSpPr>
            <a:spLocks noGrp="1"/>
          </p:cNvSpPr>
          <p:nvPr>
            <p:ph type="title"/>
          </p:nvPr>
        </p:nvSpPr>
        <p:spPr bwMode="auto">
          <a:xfrm>
            <a:off x="2360827" y="217488"/>
            <a:ext cx="6603785" cy="709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 dirty="0" smtClean="0"/>
              <a:t>MASTERTITLE</a:t>
            </a:r>
            <a:br>
              <a:rPr lang="de-AT" altLang="en-US" dirty="0" smtClean="0"/>
            </a:br>
            <a:r>
              <a:rPr lang="de-AT" altLang="en-US" dirty="0" err="1" smtClean="0"/>
              <a:t>MASTERTITLE</a:t>
            </a:r>
            <a:endParaRPr lang="de-DE" altLang="en-US" dirty="0" smtClean="0"/>
          </a:p>
        </p:txBody>
      </p:sp>
      <p:pic>
        <p:nvPicPr>
          <p:cNvPr id="5" name="Picture 2" descr="C:\Users\estathopoulou\BRAND IDENTITY\NEW CORPORATE IDENTITY_LAVA\LOGOS\BLUE\JPG\SOS GR.jp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13" y="216138"/>
            <a:ext cx="2178712" cy="725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705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457200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800" kern="1200">
          <a:solidFill>
            <a:srgbClr val="009EE0"/>
          </a:solidFill>
          <a:latin typeface="Arial"/>
          <a:ea typeface="ＭＳ Ｐゴシック" pitchFamily="30" charset="-128"/>
          <a:cs typeface="ＭＳ Ｐゴシック" pitchFamily="30" charset="-128"/>
        </a:defRPr>
      </a:lvl1pPr>
      <a:lvl2pPr algn="r" defTabSz="457200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800">
          <a:solidFill>
            <a:srgbClr val="009EE0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2pPr>
      <a:lvl3pPr algn="r" defTabSz="457200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800">
          <a:solidFill>
            <a:srgbClr val="009EE0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3pPr>
      <a:lvl4pPr algn="r" defTabSz="457200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800">
          <a:solidFill>
            <a:srgbClr val="009EE0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4pPr>
      <a:lvl5pPr algn="r" defTabSz="457200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800">
          <a:solidFill>
            <a:srgbClr val="009EE0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5pPr>
      <a:lvl6pPr marL="457200" algn="r" defTabSz="457200" rtl="0" fontAlgn="base">
        <a:lnSpc>
          <a:spcPts val="2600"/>
        </a:lnSpc>
        <a:spcBef>
          <a:spcPct val="0"/>
        </a:spcBef>
        <a:spcAft>
          <a:spcPct val="0"/>
        </a:spcAft>
        <a:defRPr sz="2800">
          <a:solidFill>
            <a:srgbClr val="009EE0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6pPr>
      <a:lvl7pPr marL="914400" algn="r" defTabSz="457200" rtl="0" fontAlgn="base">
        <a:lnSpc>
          <a:spcPts val="2600"/>
        </a:lnSpc>
        <a:spcBef>
          <a:spcPct val="0"/>
        </a:spcBef>
        <a:spcAft>
          <a:spcPct val="0"/>
        </a:spcAft>
        <a:defRPr sz="2800">
          <a:solidFill>
            <a:srgbClr val="009EE0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7pPr>
      <a:lvl8pPr marL="1371600" algn="r" defTabSz="457200" rtl="0" fontAlgn="base">
        <a:lnSpc>
          <a:spcPts val="2600"/>
        </a:lnSpc>
        <a:spcBef>
          <a:spcPct val="0"/>
        </a:spcBef>
        <a:spcAft>
          <a:spcPct val="0"/>
        </a:spcAft>
        <a:defRPr sz="2800">
          <a:solidFill>
            <a:srgbClr val="009EE0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8pPr>
      <a:lvl9pPr marL="1828800" algn="r" defTabSz="457200" rtl="0" fontAlgn="base">
        <a:lnSpc>
          <a:spcPts val="2600"/>
        </a:lnSpc>
        <a:spcBef>
          <a:spcPct val="0"/>
        </a:spcBef>
        <a:spcAft>
          <a:spcPct val="0"/>
        </a:spcAft>
        <a:defRPr sz="2800">
          <a:solidFill>
            <a:srgbClr val="009EE0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EC7404"/>
        </a:buClr>
        <a:buFont typeface="Wingdings" pitchFamily="2" charset="2"/>
        <a:buChar char="§"/>
        <a:defRPr sz="2800" kern="1200">
          <a:solidFill>
            <a:srgbClr val="262626"/>
          </a:solidFill>
          <a:latin typeface="Arial"/>
          <a:ea typeface="ＭＳ Ｐゴシック" pitchFamily="30" charset="-128"/>
          <a:cs typeface="ＭＳ Ｐゴシック" pitchFamily="30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9EE0"/>
        </a:buClr>
        <a:buSzPct val="130000"/>
        <a:buFont typeface="Arial" charset="0"/>
        <a:buChar char="•"/>
        <a:defRPr sz="2600" kern="1200">
          <a:solidFill>
            <a:srgbClr val="404040"/>
          </a:solidFill>
          <a:latin typeface="Arial"/>
          <a:ea typeface="ＭＳ Ｐゴシック" pitchFamily="30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76B856"/>
        </a:buClr>
        <a:buSzPct val="85000"/>
        <a:buFont typeface="Wingdings" pitchFamily="2" charset="2"/>
        <a:buChar char="§"/>
        <a:defRPr sz="2400" kern="1200">
          <a:solidFill>
            <a:srgbClr val="404040"/>
          </a:solidFill>
          <a:latin typeface="Arial"/>
          <a:ea typeface="ＭＳ Ｐゴシック" pitchFamily="30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E74361"/>
        </a:buClr>
        <a:buFont typeface="Arial" charset="0"/>
        <a:buChar char="–"/>
        <a:defRPr sz="2200" kern="1200">
          <a:solidFill>
            <a:srgbClr val="404040"/>
          </a:solidFill>
          <a:latin typeface="Arial"/>
          <a:ea typeface="ＭＳ Ｐゴシック" pitchFamily="30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9EE0"/>
        </a:buClr>
        <a:buFont typeface="Arial" charset="0"/>
        <a:buChar char="»"/>
        <a:defRPr sz="2000" kern="1200">
          <a:solidFill>
            <a:srgbClr val="7F7F7F"/>
          </a:solidFill>
          <a:latin typeface="Arial"/>
          <a:ea typeface="ＭＳ Ｐゴシック" pitchFamily="30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36525" y="1798638"/>
            <a:ext cx="8824913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 dirty="0" err="1" smtClean="0"/>
              <a:t>Lorem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ipsum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dolor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sit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amet</a:t>
            </a:r>
            <a:endParaRPr lang="de-AT" altLang="en-US" dirty="0" smtClean="0"/>
          </a:p>
          <a:p>
            <a:pPr lvl="1"/>
            <a:r>
              <a:rPr lang="de-AT" altLang="en-US" dirty="0" err="1" smtClean="0"/>
              <a:t>Lorem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ipsum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dolor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sit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amet</a:t>
            </a:r>
            <a:endParaRPr lang="de-AT" altLang="en-US" dirty="0" smtClean="0"/>
          </a:p>
          <a:p>
            <a:pPr lvl="2"/>
            <a:r>
              <a:rPr lang="de-AT" altLang="en-US" dirty="0" err="1" smtClean="0"/>
              <a:t>Lorem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ipsum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dolor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sit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amet</a:t>
            </a:r>
            <a:endParaRPr lang="de-AT" altLang="en-US" dirty="0" smtClean="0"/>
          </a:p>
          <a:p>
            <a:pPr lvl="3"/>
            <a:r>
              <a:rPr lang="de-AT" altLang="en-US" dirty="0" err="1" smtClean="0"/>
              <a:t>Lorem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ipsum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dolor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sit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amet</a:t>
            </a:r>
            <a:endParaRPr lang="de-AT" altLang="en-US" dirty="0" smtClean="0"/>
          </a:p>
          <a:p>
            <a:pPr lvl="4"/>
            <a:r>
              <a:rPr lang="de-AT" altLang="en-US" dirty="0" err="1" smtClean="0"/>
              <a:t>Lorem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ipsum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dolor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sit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amet</a:t>
            </a:r>
            <a:endParaRPr lang="de-DE" altLang="en-US" dirty="0" smtClean="0"/>
          </a:p>
        </p:txBody>
      </p:sp>
      <p:sp>
        <p:nvSpPr>
          <p:cNvPr id="7" name="Rechteck 6"/>
          <p:cNvSpPr/>
          <p:nvPr/>
        </p:nvSpPr>
        <p:spPr>
          <a:xfrm>
            <a:off x="2464143" y="181149"/>
            <a:ext cx="6497295" cy="755476"/>
          </a:xfrm>
          <a:prstGeom prst="rect">
            <a:avLst/>
          </a:prstGeom>
          <a:solidFill>
            <a:srgbClr val="76B85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rgbClr val="76B856"/>
              </a:solidFill>
            </a:endParaRPr>
          </a:p>
        </p:txBody>
      </p:sp>
      <p:sp>
        <p:nvSpPr>
          <p:cNvPr id="5125" name="Titelplatzhalter 1"/>
          <p:cNvSpPr>
            <a:spLocks noGrp="1"/>
          </p:cNvSpPr>
          <p:nvPr>
            <p:ph type="title"/>
          </p:nvPr>
        </p:nvSpPr>
        <p:spPr bwMode="auto">
          <a:xfrm>
            <a:off x="2464143" y="205613"/>
            <a:ext cx="650047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 smtClean="0"/>
              <a:t>MASTERTITLE</a:t>
            </a:r>
            <a:br>
              <a:rPr lang="de-AT" altLang="en-US" smtClean="0"/>
            </a:br>
            <a:r>
              <a:rPr lang="de-AT" altLang="en-US" smtClean="0"/>
              <a:t>MASTERTITLE</a:t>
            </a:r>
            <a:endParaRPr lang="de-DE" altLang="en-US" smtClean="0"/>
          </a:p>
        </p:txBody>
      </p:sp>
      <p:pic>
        <p:nvPicPr>
          <p:cNvPr id="6" name="Picture 2" descr="C:\Users\estathopoulou\BRAND IDENTITY\NEW CORPORATE IDENTITY_LAVA\LOGOS\BLUE\JPG\SOS GR.jp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12" y="181149"/>
            <a:ext cx="2283831" cy="760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703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457200" rtl="0" eaLnBrk="0" fontAlgn="base" hangingPunct="0">
        <a:lnSpc>
          <a:spcPts val="2563"/>
        </a:lnSpc>
        <a:spcBef>
          <a:spcPct val="0"/>
        </a:spcBef>
        <a:spcAft>
          <a:spcPct val="0"/>
        </a:spcAft>
        <a:defRPr sz="2800" kern="1200">
          <a:solidFill>
            <a:schemeClr val="bg1"/>
          </a:solidFill>
          <a:latin typeface="Arial"/>
          <a:ea typeface="ＭＳ Ｐゴシック" pitchFamily="30" charset="-128"/>
          <a:cs typeface="ＭＳ Ｐゴシック" pitchFamily="30" charset="-128"/>
        </a:defRPr>
      </a:lvl1pPr>
      <a:lvl2pPr algn="r" defTabSz="457200" rtl="0" eaLnBrk="0" fontAlgn="base" hangingPunct="0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2pPr>
      <a:lvl3pPr algn="r" defTabSz="457200" rtl="0" eaLnBrk="0" fontAlgn="base" hangingPunct="0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3pPr>
      <a:lvl4pPr algn="r" defTabSz="457200" rtl="0" eaLnBrk="0" fontAlgn="base" hangingPunct="0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4pPr>
      <a:lvl5pPr algn="r" defTabSz="457200" rtl="0" eaLnBrk="0" fontAlgn="base" hangingPunct="0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5pPr>
      <a:lvl6pPr marL="457200" algn="r" defTabSz="457200" rtl="0" fontAlgn="base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6pPr>
      <a:lvl7pPr marL="914400" algn="r" defTabSz="457200" rtl="0" fontAlgn="base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7pPr>
      <a:lvl8pPr marL="1371600" algn="r" defTabSz="457200" rtl="0" fontAlgn="base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8pPr>
      <a:lvl9pPr marL="1828800" algn="r" defTabSz="457200" rtl="0" fontAlgn="base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EC7404"/>
        </a:buClr>
        <a:buFont typeface="Wingdings" pitchFamily="2" charset="2"/>
        <a:buChar char="§"/>
        <a:defRPr sz="2800" kern="1200">
          <a:solidFill>
            <a:srgbClr val="262626"/>
          </a:solidFill>
          <a:latin typeface="Arial"/>
          <a:ea typeface="ＭＳ Ｐゴシック" pitchFamily="30" charset="-128"/>
          <a:cs typeface="ＭＳ Ｐゴシック" pitchFamily="30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9EE0"/>
        </a:buClr>
        <a:buSzPct val="130000"/>
        <a:buFont typeface="Arial" charset="0"/>
        <a:buChar char="•"/>
        <a:defRPr sz="2600" kern="1200">
          <a:solidFill>
            <a:srgbClr val="404040"/>
          </a:solidFill>
          <a:latin typeface="Arial"/>
          <a:ea typeface="ＭＳ Ｐゴシック" pitchFamily="30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76B856"/>
        </a:buClr>
        <a:buSzPct val="85000"/>
        <a:buFont typeface="Wingdings" pitchFamily="2" charset="2"/>
        <a:buChar char="§"/>
        <a:defRPr sz="2400" kern="1200">
          <a:solidFill>
            <a:srgbClr val="404040"/>
          </a:solidFill>
          <a:latin typeface="Arial"/>
          <a:ea typeface="ＭＳ Ｐゴシック" pitchFamily="30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E74361"/>
        </a:buClr>
        <a:buFont typeface="Arial" charset="0"/>
        <a:buChar char="–"/>
        <a:defRPr sz="2200" kern="1200">
          <a:solidFill>
            <a:srgbClr val="404040"/>
          </a:solidFill>
          <a:latin typeface="Arial"/>
          <a:ea typeface="ＭＳ Ｐゴシック" pitchFamily="30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9EE0"/>
        </a:buClr>
        <a:buFont typeface="Arial" charset="0"/>
        <a:buChar char="»"/>
        <a:defRPr sz="2000" kern="1200">
          <a:solidFill>
            <a:srgbClr val="7F7F7F"/>
          </a:solidFill>
          <a:latin typeface="Arial"/>
          <a:ea typeface="ＭＳ Ｐゴシック" pitchFamily="30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38113" y="1798638"/>
            <a:ext cx="8823325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 dirty="0" err="1" smtClean="0"/>
              <a:t>Lorem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ipsum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dolor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sit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amet</a:t>
            </a:r>
            <a:endParaRPr lang="de-AT" altLang="en-US" dirty="0" smtClean="0"/>
          </a:p>
          <a:p>
            <a:pPr lvl="1"/>
            <a:r>
              <a:rPr lang="de-AT" altLang="en-US" dirty="0" err="1" smtClean="0"/>
              <a:t>Lorem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ipsum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dolor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sit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amet</a:t>
            </a:r>
            <a:endParaRPr lang="de-AT" altLang="en-US" dirty="0" smtClean="0"/>
          </a:p>
          <a:p>
            <a:pPr lvl="2"/>
            <a:r>
              <a:rPr lang="de-AT" altLang="en-US" dirty="0" err="1" smtClean="0"/>
              <a:t>Lorem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ipsum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dolor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sit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amet</a:t>
            </a:r>
            <a:endParaRPr lang="de-AT" altLang="en-US" dirty="0" smtClean="0"/>
          </a:p>
          <a:p>
            <a:pPr lvl="3"/>
            <a:r>
              <a:rPr lang="de-AT" altLang="en-US" dirty="0" err="1" smtClean="0"/>
              <a:t>Lorem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ipsum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dolor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sit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amet</a:t>
            </a:r>
            <a:endParaRPr lang="de-AT" altLang="en-US" dirty="0" smtClean="0"/>
          </a:p>
          <a:p>
            <a:pPr lvl="4"/>
            <a:r>
              <a:rPr lang="de-AT" altLang="en-US" dirty="0" err="1" smtClean="0"/>
              <a:t>Lorem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ipsum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dolor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sit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amet</a:t>
            </a:r>
            <a:endParaRPr lang="de-DE" altLang="en-US" dirty="0" smtClean="0"/>
          </a:p>
        </p:txBody>
      </p:sp>
      <p:sp>
        <p:nvSpPr>
          <p:cNvPr id="7" name="Rechteck 6"/>
          <p:cNvSpPr/>
          <p:nvPr/>
        </p:nvSpPr>
        <p:spPr>
          <a:xfrm>
            <a:off x="2339975" y="181149"/>
            <a:ext cx="6621463" cy="745758"/>
          </a:xfrm>
          <a:prstGeom prst="rect">
            <a:avLst/>
          </a:prstGeom>
          <a:solidFill>
            <a:srgbClr val="F04E6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6149" name="Titelplatzhalter 1"/>
          <p:cNvSpPr>
            <a:spLocks noGrp="1"/>
          </p:cNvSpPr>
          <p:nvPr>
            <p:ph type="title"/>
          </p:nvPr>
        </p:nvSpPr>
        <p:spPr bwMode="auto">
          <a:xfrm>
            <a:off x="2359025" y="217488"/>
            <a:ext cx="6605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 dirty="0" smtClean="0"/>
              <a:t>MASTERTITLE</a:t>
            </a:r>
            <a:br>
              <a:rPr lang="de-AT" altLang="en-US" dirty="0" smtClean="0"/>
            </a:br>
            <a:r>
              <a:rPr lang="de-AT" altLang="en-US" dirty="0" err="1" smtClean="0"/>
              <a:t>MASTERTITLE</a:t>
            </a:r>
            <a:endParaRPr lang="de-DE" altLang="en-US" dirty="0" smtClean="0"/>
          </a:p>
        </p:txBody>
      </p:sp>
      <p:pic>
        <p:nvPicPr>
          <p:cNvPr id="6" name="Picture 2" descr="C:\Users\estathopoulou\BRAND IDENTITY\NEW CORPORATE IDENTITY_LAVA\LOGOS\BLUE\JPG\SOS GR.jp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13" y="180512"/>
            <a:ext cx="2178712" cy="74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704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457200" rtl="0" eaLnBrk="0" fontAlgn="base" hangingPunct="0">
        <a:lnSpc>
          <a:spcPts val="2563"/>
        </a:lnSpc>
        <a:spcBef>
          <a:spcPct val="0"/>
        </a:spcBef>
        <a:spcAft>
          <a:spcPct val="0"/>
        </a:spcAft>
        <a:defRPr sz="2800" kern="1200">
          <a:solidFill>
            <a:schemeClr val="bg1"/>
          </a:solidFill>
          <a:latin typeface="Arial"/>
          <a:ea typeface="ＭＳ Ｐゴシック" pitchFamily="30" charset="-128"/>
          <a:cs typeface="ＭＳ Ｐゴシック" pitchFamily="30" charset="-128"/>
        </a:defRPr>
      </a:lvl1pPr>
      <a:lvl2pPr algn="r" defTabSz="457200" rtl="0" eaLnBrk="0" fontAlgn="base" hangingPunct="0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2pPr>
      <a:lvl3pPr algn="r" defTabSz="457200" rtl="0" eaLnBrk="0" fontAlgn="base" hangingPunct="0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3pPr>
      <a:lvl4pPr algn="r" defTabSz="457200" rtl="0" eaLnBrk="0" fontAlgn="base" hangingPunct="0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4pPr>
      <a:lvl5pPr algn="r" defTabSz="457200" rtl="0" eaLnBrk="0" fontAlgn="base" hangingPunct="0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5pPr>
      <a:lvl6pPr marL="457200" algn="r" defTabSz="457200" rtl="0" fontAlgn="base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6pPr>
      <a:lvl7pPr marL="914400" algn="r" defTabSz="457200" rtl="0" fontAlgn="base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7pPr>
      <a:lvl8pPr marL="1371600" algn="r" defTabSz="457200" rtl="0" fontAlgn="base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8pPr>
      <a:lvl9pPr marL="1828800" algn="r" defTabSz="457200" rtl="0" fontAlgn="base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EC7404"/>
        </a:buClr>
        <a:buFont typeface="Wingdings" pitchFamily="2" charset="2"/>
        <a:buChar char="§"/>
        <a:defRPr sz="2800" kern="1200">
          <a:solidFill>
            <a:srgbClr val="262626"/>
          </a:solidFill>
          <a:latin typeface="Arial"/>
          <a:ea typeface="ＭＳ Ｐゴシック" pitchFamily="30" charset="-128"/>
          <a:cs typeface="ＭＳ Ｐゴシック" pitchFamily="30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9EE0"/>
        </a:buClr>
        <a:buSzPct val="130000"/>
        <a:buFont typeface="Arial" charset="0"/>
        <a:buChar char="•"/>
        <a:defRPr sz="2600" kern="1200">
          <a:solidFill>
            <a:srgbClr val="404040"/>
          </a:solidFill>
          <a:latin typeface="Arial"/>
          <a:ea typeface="ＭＳ Ｐゴシック" pitchFamily="30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76B856"/>
        </a:buClr>
        <a:buSzPct val="85000"/>
        <a:buFont typeface="Wingdings" pitchFamily="2" charset="2"/>
        <a:buChar char="§"/>
        <a:defRPr sz="2400" kern="1200">
          <a:solidFill>
            <a:srgbClr val="404040"/>
          </a:solidFill>
          <a:latin typeface="Arial"/>
          <a:ea typeface="ＭＳ Ｐゴシック" pitchFamily="30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E74361"/>
        </a:buClr>
        <a:buFont typeface="Arial" charset="0"/>
        <a:buChar char="–"/>
        <a:defRPr sz="2200" kern="1200">
          <a:solidFill>
            <a:srgbClr val="404040"/>
          </a:solidFill>
          <a:latin typeface="Arial"/>
          <a:ea typeface="ＭＳ Ｐゴシック" pitchFamily="30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9EE0"/>
        </a:buClr>
        <a:buFont typeface="Arial" charset="0"/>
        <a:buChar char="»"/>
        <a:defRPr sz="2000" kern="1200">
          <a:solidFill>
            <a:srgbClr val="7F7F7F"/>
          </a:solidFill>
          <a:latin typeface="Arial"/>
          <a:ea typeface="ＭＳ Ｐゴシック" pitchFamily="30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38113" y="1798638"/>
            <a:ext cx="8823325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 dirty="0" err="1" smtClean="0"/>
              <a:t>Lorem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ipsum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dolor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sit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amet</a:t>
            </a:r>
            <a:endParaRPr lang="de-AT" altLang="en-US" dirty="0" smtClean="0"/>
          </a:p>
          <a:p>
            <a:pPr lvl="1"/>
            <a:r>
              <a:rPr lang="de-AT" altLang="en-US" dirty="0" err="1" smtClean="0"/>
              <a:t>Lorem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ipsum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dolor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sit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amet</a:t>
            </a:r>
            <a:endParaRPr lang="de-AT" altLang="en-US" dirty="0" smtClean="0"/>
          </a:p>
          <a:p>
            <a:pPr lvl="2"/>
            <a:r>
              <a:rPr lang="de-AT" altLang="en-US" dirty="0" err="1" smtClean="0"/>
              <a:t>Lorem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ipsum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dolor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sit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amet</a:t>
            </a:r>
            <a:endParaRPr lang="de-AT" altLang="en-US" dirty="0" smtClean="0"/>
          </a:p>
          <a:p>
            <a:pPr lvl="3"/>
            <a:r>
              <a:rPr lang="de-AT" altLang="en-US" dirty="0" err="1" smtClean="0"/>
              <a:t>Lorem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ipsum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dolor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sit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amet</a:t>
            </a:r>
            <a:endParaRPr lang="de-AT" altLang="en-US" dirty="0" smtClean="0"/>
          </a:p>
          <a:p>
            <a:pPr lvl="4"/>
            <a:r>
              <a:rPr lang="de-AT" altLang="en-US" dirty="0" err="1" smtClean="0"/>
              <a:t>Lorem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ipsum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dolor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sit</a:t>
            </a:r>
            <a:r>
              <a:rPr lang="de-AT" altLang="en-US" dirty="0" smtClean="0"/>
              <a:t> </a:t>
            </a:r>
            <a:r>
              <a:rPr lang="de-AT" altLang="en-US" dirty="0" err="1" smtClean="0"/>
              <a:t>amet</a:t>
            </a:r>
            <a:endParaRPr lang="de-DE" altLang="en-US" dirty="0" smtClean="0"/>
          </a:p>
        </p:txBody>
      </p:sp>
      <p:sp>
        <p:nvSpPr>
          <p:cNvPr id="7" name="Rechteck 6"/>
          <p:cNvSpPr/>
          <p:nvPr/>
        </p:nvSpPr>
        <p:spPr>
          <a:xfrm>
            <a:off x="2360827" y="181149"/>
            <a:ext cx="6600611" cy="745758"/>
          </a:xfrm>
          <a:prstGeom prst="rect">
            <a:avLst/>
          </a:prstGeom>
          <a:solidFill>
            <a:srgbClr val="EC740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7173" name="Titelplatzhalter 1"/>
          <p:cNvSpPr>
            <a:spLocks noGrp="1"/>
          </p:cNvSpPr>
          <p:nvPr>
            <p:ph type="title"/>
          </p:nvPr>
        </p:nvSpPr>
        <p:spPr bwMode="auto">
          <a:xfrm>
            <a:off x="2339975" y="217488"/>
            <a:ext cx="662463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 smtClean="0"/>
              <a:t>MASTERTITLE</a:t>
            </a:r>
            <a:br>
              <a:rPr lang="de-AT" altLang="en-US" smtClean="0"/>
            </a:br>
            <a:r>
              <a:rPr lang="de-AT" altLang="en-US" smtClean="0"/>
              <a:t>MASTERTITLE</a:t>
            </a:r>
            <a:endParaRPr lang="de-DE" altLang="en-US" smtClean="0"/>
          </a:p>
        </p:txBody>
      </p:sp>
      <p:pic>
        <p:nvPicPr>
          <p:cNvPr id="6" name="Picture 2" descr="C:\Users\estathopoulou\BRAND IDENTITY\NEW CORPORATE IDENTITY_LAVA\LOGOS\BLUE\JPG\SOS GR.jp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88" y="181149"/>
            <a:ext cx="2178712" cy="748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457200" rtl="0" eaLnBrk="0" fontAlgn="base" hangingPunct="0">
        <a:lnSpc>
          <a:spcPts val="2563"/>
        </a:lnSpc>
        <a:spcBef>
          <a:spcPct val="0"/>
        </a:spcBef>
        <a:spcAft>
          <a:spcPct val="0"/>
        </a:spcAft>
        <a:defRPr sz="2800" kern="1200">
          <a:solidFill>
            <a:schemeClr val="bg1"/>
          </a:solidFill>
          <a:latin typeface="Arial"/>
          <a:ea typeface="ＭＳ Ｐゴシック" pitchFamily="30" charset="-128"/>
          <a:cs typeface="ＭＳ Ｐゴシック" pitchFamily="30" charset="-128"/>
        </a:defRPr>
      </a:lvl1pPr>
      <a:lvl2pPr algn="r" defTabSz="457200" rtl="0" eaLnBrk="0" fontAlgn="base" hangingPunct="0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2pPr>
      <a:lvl3pPr algn="r" defTabSz="457200" rtl="0" eaLnBrk="0" fontAlgn="base" hangingPunct="0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3pPr>
      <a:lvl4pPr algn="r" defTabSz="457200" rtl="0" eaLnBrk="0" fontAlgn="base" hangingPunct="0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4pPr>
      <a:lvl5pPr algn="r" defTabSz="457200" rtl="0" eaLnBrk="0" fontAlgn="base" hangingPunct="0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5pPr>
      <a:lvl6pPr marL="457200" algn="r" defTabSz="457200" rtl="0" fontAlgn="base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6pPr>
      <a:lvl7pPr marL="914400" algn="r" defTabSz="457200" rtl="0" fontAlgn="base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7pPr>
      <a:lvl8pPr marL="1371600" algn="r" defTabSz="457200" rtl="0" fontAlgn="base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8pPr>
      <a:lvl9pPr marL="1828800" algn="r" defTabSz="457200" rtl="0" fontAlgn="base">
        <a:lnSpc>
          <a:spcPts val="2563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0" charset="0"/>
          <a:ea typeface="ＭＳ Ｐゴシック" pitchFamily="30" charset="-128"/>
          <a:cs typeface="ＭＳ Ｐゴシック" pitchFamily="3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EC7404"/>
        </a:buClr>
        <a:buFont typeface="Wingdings" pitchFamily="2" charset="2"/>
        <a:buChar char="§"/>
        <a:defRPr sz="2800" kern="1200">
          <a:solidFill>
            <a:srgbClr val="262626"/>
          </a:solidFill>
          <a:latin typeface="Arial"/>
          <a:ea typeface="ＭＳ Ｐゴシック" pitchFamily="30" charset="-128"/>
          <a:cs typeface="ＭＳ Ｐゴシック" pitchFamily="30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9EE0"/>
        </a:buClr>
        <a:buSzPct val="130000"/>
        <a:buFont typeface="Arial" charset="0"/>
        <a:buChar char="•"/>
        <a:defRPr sz="2600" kern="1200">
          <a:solidFill>
            <a:srgbClr val="404040"/>
          </a:solidFill>
          <a:latin typeface="Arial"/>
          <a:ea typeface="ＭＳ Ｐゴシック" pitchFamily="30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76B856"/>
        </a:buClr>
        <a:buSzPct val="85000"/>
        <a:buFont typeface="Wingdings" pitchFamily="2" charset="2"/>
        <a:buChar char="§"/>
        <a:defRPr sz="2400" kern="1200">
          <a:solidFill>
            <a:srgbClr val="404040"/>
          </a:solidFill>
          <a:latin typeface="Arial"/>
          <a:ea typeface="ＭＳ Ｐゴシック" pitchFamily="30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E74361"/>
        </a:buClr>
        <a:buFont typeface="Arial" charset="0"/>
        <a:buChar char="–"/>
        <a:defRPr sz="2200" kern="1200">
          <a:solidFill>
            <a:srgbClr val="404040"/>
          </a:solidFill>
          <a:latin typeface="Arial"/>
          <a:ea typeface="ＭＳ Ｐゴシック" pitchFamily="30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9EE0"/>
        </a:buClr>
        <a:buFont typeface="Arial" charset="0"/>
        <a:buChar char="»"/>
        <a:defRPr sz="2000" kern="1200">
          <a:solidFill>
            <a:srgbClr val="7F7F7F"/>
          </a:solidFill>
          <a:latin typeface="Arial"/>
          <a:ea typeface="ＭＳ Ｐゴシック" pitchFamily="30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20"/>
          <p:cNvSpPr>
            <a:spLocks noGrp="1"/>
          </p:cNvSpPr>
          <p:nvPr>
            <p:ph type="title"/>
          </p:nvPr>
        </p:nvSpPr>
        <p:spPr bwMode="auto">
          <a:xfrm>
            <a:off x="2588821" y="131575"/>
            <a:ext cx="6466278" cy="162597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l-GR" altLang="en-US" dirty="0" smtClean="0">
                <a:latin typeface="Arial" charset="0"/>
                <a:ea typeface="ＭＳ Ｐゴシック" pitchFamily="-107" charset="-128"/>
              </a:rPr>
              <a:t>ΚΑΘΕ ΠΑΙΔΙ </a:t>
            </a:r>
            <a:br>
              <a:rPr lang="el-GR" altLang="en-US" dirty="0" smtClean="0">
                <a:latin typeface="Arial" charset="0"/>
                <a:ea typeface="ＭＳ Ｐゴシック" pitchFamily="-107" charset="-128"/>
              </a:rPr>
            </a:br>
            <a:r>
              <a:rPr lang="el-GR" altLang="en-US" dirty="0" smtClean="0">
                <a:latin typeface="Arial" charset="0"/>
                <a:ea typeface="ＭＳ Ｐゴシック" pitchFamily="-107" charset="-128"/>
              </a:rPr>
              <a:t>ΑΞΙΖΕΙ ΝΑ ΕΧΕΙ </a:t>
            </a:r>
            <a:br>
              <a:rPr lang="el-GR" altLang="en-US" dirty="0" smtClean="0">
                <a:latin typeface="Arial" charset="0"/>
                <a:ea typeface="ＭＳ Ｐゴシック" pitchFamily="-107" charset="-128"/>
              </a:rPr>
            </a:br>
            <a:r>
              <a:rPr lang="el-GR" altLang="en-US" dirty="0" smtClean="0">
                <a:latin typeface="Arial" charset="0"/>
                <a:ea typeface="ＭＳ Ｐゴシック" pitchFamily="-107" charset="-128"/>
              </a:rPr>
              <a:t>ΜΙΑ ΟΙΚΟΓΕΝΕΙΑ</a:t>
            </a:r>
            <a:endParaRPr lang="en-GB" altLang="en-US" dirty="0"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8195" name="Inhaltsplatzhalter 19"/>
          <p:cNvSpPr>
            <a:spLocks noGrp="1"/>
          </p:cNvSpPr>
          <p:nvPr>
            <p:ph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l-GR" altLang="en-US" cap="none" smtClean="0">
                <a:solidFill>
                  <a:schemeClr val="bg1"/>
                </a:solidFill>
                <a:latin typeface="Arial" charset="0"/>
                <a:ea typeface="ＭＳ Ｐゴシック" pitchFamily="-107" charset="-128"/>
                <a:cs typeface="Arial" charset="0"/>
              </a:rPr>
              <a:t>ΠΡΟΓΡΑΜΜΑ ΦΡΟΝΤΙΔΑΣ ΚΑΙ ΑΠΟΚΑΤΑΣΤΑΣΗΣ ΒΡΕΦΩΝ </a:t>
            </a:r>
          </a:p>
          <a:p>
            <a:pPr eaLnBrk="1" hangingPunct="1"/>
            <a:r>
              <a:rPr lang="el-GR" altLang="en-US" cap="none" smtClean="0">
                <a:solidFill>
                  <a:schemeClr val="bg1"/>
                </a:solidFill>
                <a:latin typeface="Arial" charset="0"/>
                <a:ea typeface="ＭＳ Ｐゴシック" pitchFamily="-107" charset="-128"/>
                <a:cs typeface="Arial" charset="0"/>
              </a:rPr>
              <a:t>ΑΠΟ ΤΑ ΔΗΜΟΣΙΑ ΜΑΙΕΥΤΗΡΙΑ</a:t>
            </a:r>
            <a:endParaRPr lang="el-GR" altLang="en-US" cap="none" dirty="0">
              <a:solidFill>
                <a:schemeClr val="bg1"/>
              </a:solidFill>
              <a:latin typeface="Arial" charset="0"/>
              <a:ea typeface="ＭＳ Ｐゴシック" pitchFamily="-107" charset="-128"/>
              <a:cs typeface="Arial" charset="0"/>
            </a:endParaRPr>
          </a:p>
          <a:p>
            <a:pPr eaLnBrk="1" hangingPunct="1"/>
            <a:endParaRPr lang="el-GR" altLang="en-US" cap="none" dirty="0" smtClean="0">
              <a:solidFill>
                <a:schemeClr val="bg1"/>
              </a:solidFill>
              <a:latin typeface="Arial" charset="0"/>
              <a:ea typeface="ＭＳ Ｐゴシック" pitchFamily="-107" charset="-128"/>
              <a:cs typeface="Arial" charset="0"/>
            </a:endParaRPr>
          </a:p>
          <a:p>
            <a:pPr eaLnBrk="1" hangingPunct="1"/>
            <a:r>
              <a:rPr lang="el-GR" altLang="en-US" cap="none" dirty="0" smtClean="0">
                <a:solidFill>
                  <a:schemeClr val="bg1"/>
                </a:solidFill>
                <a:latin typeface="Arial" charset="0"/>
                <a:ea typeface="ＭＳ Ｐゴシック" pitchFamily="-107" charset="-128"/>
                <a:cs typeface="Arial" charset="0"/>
              </a:rPr>
              <a:t>ΝΕΑ ΠΡΟΟΠΤΙΚΗ </a:t>
            </a:r>
          </a:p>
          <a:p>
            <a:pPr eaLnBrk="1" hangingPunct="1"/>
            <a:r>
              <a:rPr lang="el-GR" altLang="en-US" cap="none" dirty="0" smtClean="0">
                <a:solidFill>
                  <a:schemeClr val="bg1"/>
                </a:solidFill>
                <a:latin typeface="Arial" charset="0"/>
                <a:ea typeface="ＭＳ Ｐゴシック" pitchFamily="-107" charset="-128"/>
                <a:cs typeface="Arial" charset="0"/>
              </a:rPr>
              <a:t>ΣΕ ΟΙΚΟΓΕΝΕΙΕΣ ΑΝΑΔΟΧΗΣ</a:t>
            </a:r>
            <a:endParaRPr lang="el-GR" altLang="en-US" cap="none" dirty="0">
              <a:solidFill>
                <a:schemeClr val="bg1"/>
              </a:solidFill>
              <a:latin typeface="Arial" charset="0"/>
              <a:ea typeface="ＭＳ Ｐゴシック" pitchFamily="-107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ΔΙΑΔΙΚΑΣΙΑ ΕΠΙΛΟΓΗΣ </a:t>
            </a:r>
            <a:br>
              <a:rPr lang="el-GR" dirty="0"/>
            </a:br>
            <a:r>
              <a:rPr lang="el-GR" dirty="0" smtClean="0"/>
              <a:t>ΟΙΚΟΓΕΝΕΙΩΝ </a:t>
            </a:r>
            <a:r>
              <a:rPr lang="el-GR" dirty="0"/>
              <a:t>ΑΝΑΔΟΧΗΣ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41288" y="1105716"/>
            <a:ext cx="8823325" cy="5549727"/>
          </a:xfrm>
        </p:spPr>
        <p:txBody>
          <a:bodyPr/>
          <a:lstStyle/>
          <a:p>
            <a:r>
              <a:rPr lang="el-GR" sz="2400" dirty="0">
                <a:solidFill>
                  <a:schemeClr val="tx1"/>
                </a:solidFill>
              </a:rPr>
              <a:t>Α</a:t>
            </a:r>
            <a:r>
              <a:rPr lang="el-GR" sz="2400" dirty="0" smtClean="0">
                <a:solidFill>
                  <a:schemeClr val="tx1"/>
                </a:solidFill>
              </a:rPr>
              <a:t>ξιολόγηση </a:t>
            </a:r>
            <a:endParaRPr lang="el-GR" sz="2400" dirty="0">
              <a:solidFill>
                <a:schemeClr val="tx1"/>
              </a:solidFill>
            </a:endParaRPr>
          </a:p>
          <a:p>
            <a:pPr lvl="1"/>
            <a:r>
              <a:rPr lang="el-GR" sz="2200" dirty="0" smtClean="0">
                <a:solidFill>
                  <a:schemeClr val="tx1"/>
                </a:solidFill>
              </a:rPr>
              <a:t>Εκτίμηση </a:t>
            </a:r>
            <a:r>
              <a:rPr lang="el-GR" sz="2200" dirty="0">
                <a:solidFill>
                  <a:schemeClr val="tx1"/>
                </a:solidFill>
              </a:rPr>
              <a:t>της </a:t>
            </a:r>
            <a:r>
              <a:rPr lang="el-GR" sz="2200" dirty="0" smtClean="0">
                <a:solidFill>
                  <a:schemeClr val="tx1"/>
                </a:solidFill>
              </a:rPr>
              <a:t>καταλληλότητας της προσωπικότητας των υποψηφίων και </a:t>
            </a:r>
            <a:r>
              <a:rPr lang="el-GR" sz="2200" dirty="0">
                <a:solidFill>
                  <a:schemeClr val="tx1"/>
                </a:solidFill>
              </a:rPr>
              <a:t>της «γονικής» </a:t>
            </a:r>
            <a:r>
              <a:rPr lang="el-GR" sz="2200" dirty="0" smtClean="0">
                <a:solidFill>
                  <a:schemeClr val="tx1"/>
                </a:solidFill>
              </a:rPr>
              <a:t>ικανότητάς τους </a:t>
            </a:r>
            <a:r>
              <a:rPr lang="el-GR" sz="2200" dirty="0">
                <a:solidFill>
                  <a:schemeClr val="tx1"/>
                </a:solidFill>
              </a:rPr>
              <a:t>μέσω </a:t>
            </a:r>
            <a:r>
              <a:rPr lang="el-GR" sz="2200" dirty="0" smtClean="0">
                <a:solidFill>
                  <a:schemeClr val="tx1"/>
                </a:solidFill>
              </a:rPr>
              <a:t>έγκυρων διαγνωστικών εργαλείων </a:t>
            </a:r>
          </a:p>
          <a:p>
            <a:r>
              <a:rPr lang="el-GR" sz="2400" dirty="0" smtClean="0">
                <a:solidFill>
                  <a:schemeClr val="tx1"/>
                </a:solidFill>
              </a:rPr>
              <a:t>Προετοιμασία - Εκπαίδευση</a:t>
            </a:r>
            <a:endParaRPr lang="el-GR" sz="2400" dirty="0">
              <a:solidFill>
                <a:schemeClr val="tx1"/>
              </a:solidFill>
            </a:endParaRPr>
          </a:p>
          <a:p>
            <a:pPr lvl="1"/>
            <a:r>
              <a:rPr lang="el-GR" sz="2200" dirty="0" smtClean="0">
                <a:solidFill>
                  <a:schemeClr val="tx1"/>
                </a:solidFill>
              </a:rPr>
              <a:t>Προετοιμασία </a:t>
            </a:r>
            <a:r>
              <a:rPr lang="el-GR" sz="2200" dirty="0">
                <a:solidFill>
                  <a:schemeClr val="tx1"/>
                </a:solidFill>
              </a:rPr>
              <a:t>και </a:t>
            </a:r>
            <a:r>
              <a:rPr lang="el-GR" sz="2200" dirty="0" smtClean="0">
                <a:solidFill>
                  <a:schemeClr val="tx1"/>
                </a:solidFill>
              </a:rPr>
              <a:t>εκπαίδευση των υποψήφιων οικογενειών από </a:t>
            </a:r>
            <a:r>
              <a:rPr lang="el-GR" sz="2200" dirty="0">
                <a:solidFill>
                  <a:schemeClr val="tx1"/>
                </a:solidFill>
              </a:rPr>
              <a:t>ειδικούς </a:t>
            </a:r>
            <a:r>
              <a:rPr lang="el-GR" sz="2200" dirty="0" smtClean="0">
                <a:solidFill>
                  <a:schemeClr val="tx1"/>
                </a:solidFill>
              </a:rPr>
              <a:t>επιστήμονες, με </a:t>
            </a:r>
            <a:r>
              <a:rPr lang="el-GR" sz="2200" dirty="0" err="1" smtClean="0">
                <a:solidFill>
                  <a:schemeClr val="tx1"/>
                </a:solidFill>
              </a:rPr>
              <a:t>στοχευμένη</a:t>
            </a:r>
            <a:r>
              <a:rPr lang="el-GR" sz="2200" dirty="0" smtClean="0">
                <a:solidFill>
                  <a:schemeClr val="tx1"/>
                </a:solidFill>
              </a:rPr>
              <a:t> θεματολογία, σε «κύκλους» διάρκειας 4-6, περίπου, μηνών</a:t>
            </a:r>
          </a:p>
          <a:p>
            <a:r>
              <a:rPr lang="el-GR" sz="2400" dirty="0" smtClean="0">
                <a:solidFill>
                  <a:schemeClr val="tx1"/>
                </a:solidFill>
              </a:rPr>
              <a:t>Πρόταση </a:t>
            </a:r>
            <a:r>
              <a:rPr lang="el-GR" sz="2400" dirty="0">
                <a:solidFill>
                  <a:schemeClr val="tx1"/>
                </a:solidFill>
              </a:rPr>
              <a:t>κ</a:t>
            </a:r>
            <a:r>
              <a:rPr lang="el-GR" sz="2400" dirty="0" smtClean="0">
                <a:solidFill>
                  <a:schemeClr val="tx1"/>
                </a:solidFill>
              </a:rPr>
              <a:t>αταλληλότητας </a:t>
            </a:r>
            <a:endParaRPr lang="el-GR" sz="2400" dirty="0">
              <a:solidFill>
                <a:schemeClr val="tx1"/>
              </a:solidFill>
            </a:endParaRPr>
          </a:p>
          <a:p>
            <a:pPr lvl="1"/>
            <a:r>
              <a:rPr lang="el-GR" sz="2200" dirty="0" smtClean="0">
                <a:solidFill>
                  <a:schemeClr val="tx1"/>
                </a:solidFill>
              </a:rPr>
              <a:t>Το </a:t>
            </a:r>
            <a:r>
              <a:rPr lang="el-GR" sz="2200" dirty="0">
                <a:solidFill>
                  <a:schemeClr val="tx1"/>
                </a:solidFill>
              </a:rPr>
              <a:t>βασικό κριτήριο της επιλογής και της απόφασης σχετικά με την καταλληλότητα της </a:t>
            </a:r>
            <a:r>
              <a:rPr lang="el-GR" sz="2200" u="sng" dirty="0">
                <a:solidFill>
                  <a:schemeClr val="tx1"/>
                </a:solidFill>
              </a:rPr>
              <a:t>συγκεκριμένης οικογένειας</a:t>
            </a:r>
            <a:r>
              <a:rPr lang="el-GR" sz="2200" dirty="0">
                <a:solidFill>
                  <a:schemeClr val="tx1"/>
                </a:solidFill>
              </a:rPr>
              <a:t> που προτείνεται για το </a:t>
            </a:r>
            <a:r>
              <a:rPr lang="el-GR" sz="2200" u="sng" dirty="0">
                <a:solidFill>
                  <a:schemeClr val="tx1"/>
                </a:solidFill>
              </a:rPr>
              <a:t>συγκεκριμένο</a:t>
            </a:r>
            <a:r>
              <a:rPr lang="el-GR" sz="2200" dirty="0">
                <a:solidFill>
                  <a:schemeClr val="tx1"/>
                </a:solidFill>
              </a:rPr>
              <a:t> παιδί, είναι η δυνατότητα του «ταιριάσματος» (</a:t>
            </a:r>
            <a:r>
              <a:rPr lang="en-US" sz="2200" b="1" dirty="0">
                <a:solidFill>
                  <a:schemeClr val="tx1"/>
                </a:solidFill>
              </a:rPr>
              <a:t>matching</a:t>
            </a:r>
            <a:r>
              <a:rPr lang="el-GR" sz="2200" dirty="0" smtClean="0">
                <a:solidFill>
                  <a:schemeClr val="tx1"/>
                </a:solidFill>
              </a:rPr>
              <a:t>)  </a:t>
            </a:r>
            <a:endParaRPr lang="el-GR" sz="2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l-GR" sz="2400" dirty="0" smtClean="0"/>
          </a:p>
          <a:p>
            <a:pPr marL="0" indent="0">
              <a:buNone/>
            </a:pPr>
            <a:endParaRPr lang="el-GR" sz="2400" dirty="0"/>
          </a:p>
          <a:p>
            <a:endParaRPr lang="el-GR" sz="2400" dirty="0"/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29271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ΠΡΟΦΙΛ ΟΙΚΟΓΕΝΕΙΩΝ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41288" y="1129755"/>
            <a:ext cx="8823325" cy="4791075"/>
          </a:xfrm>
        </p:spPr>
        <p:txBody>
          <a:bodyPr/>
          <a:lstStyle/>
          <a:p>
            <a:pPr marL="0" indent="0">
              <a:buNone/>
            </a:pPr>
            <a:r>
              <a:rPr lang="el-GR" sz="2400" b="1" u="sng" dirty="0" smtClean="0"/>
              <a:t>Προφίλ </a:t>
            </a:r>
            <a:r>
              <a:rPr lang="el-GR" sz="2400" b="1" u="sng" dirty="0"/>
              <a:t>οικογενειών </a:t>
            </a:r>
            <a:r>
              <a:rPr lang="el-GR" sz="2400" b="1" u="sng" dirty="0" smtClean="0"/>
              <a:t>αναδοχής</a:t>
            </a:r>
            <a:endParaRPr lang="el-GR" sz="2400" u="sng" dirty="0"/>
          </a:p>
          <a:p>
            <a:r>
              <a:rPr lang="el-GR" sz="2400" dirty="0"/>
              <a:t>Ά</a:t>
            </a:r>
            <a:r>
              <a:rPr lang="el-GR" sz="2400" dirty="0" smtClean="0"/>
              <a:t>τομα </a:t>
            </a:r>
            <a:r>
              <a:rPr lang="el-GR" sz="2400" b="1" dirty="0" smtClean="0"/>
              <a:t>ηλικίας</a:t>
            </a:r>
            <a:r>
              <a:rPr lang="el-GR" sz="2400" dirty="0" smtClean="0"/>
              <a:t> </a:t>
            </a:r>
            <a:r>
              <a:rPr lang="el-GR" sz="2400" b="1" dirty="0" smtClean="0">
                <a:solidFill>
                  <a:schemeClr val="tx1"/>
                </a:solidFill>
              </a:rPr>
              <a:t>30 </a:t>
            </a:r>
            <a:r>
              <a:rPr lang="el-GR" sz="2400" b="1" dirty="0">
                <a:solidFill>
                  <a:schemeClr val="tx1"/>
                </a:solidFill>
              </a:rPr>
              <a:t>-</a:t>
            </a:r>
            <a:r>
              <a:rPr lang="el-GR" sz="2400" b="1" dirty="0" smtClean="0">
                <a:solidFill>
                  <a:schemeClr val="tx1"/>
                </a:solidFill>
              </a:rPr>
              <a:t> 60 </a:t>
            </a:r>
            <a:r>
              <a:rPr lang="el-GR" sz="2400" dirty="0" smtClean="0"/>
              <a:t>ετών, σωματικά </a:t>
            </a:r>
            <a:r>
              <a:rPr lang="el-GR" sz="2400" dirty="0"/>
              <a:t>και ψυχικά </a:t>
            </a:r>
            <a:r>
              <a:rPr lang="el-GR" sz="2400" dirty="0" smtClean="0"/>
              <a:t>υγιή</a:t>
            </a:r>
          </a:p>
          <a:p>
            <a:r>
              <a:rPr lang="el-GR" sz="2400" dirty="0" smtClean="0"/>
              <a:t>Οικογένειες </a:t>
            </a:r>
            <a:r>
              <a:rPr lang="el-GR" sz="2400" dirty="0"/>
              <a:t>με ή χωρίς δικά τους </a:t>
            </a:r>
            <a:r>
              <a:rPr lang="el-GR" sz="2400" dirty="0" smtClean="0"/>
              <a:t>παιδιά, συγγενικές </a:t>
            </a:r>
            <a:r>
              <a:rPr lang="el-GR" sz="2400" dirty="0"/>
              <a:t>(του παιδιού) </a:t>
            </a:r>
            <a:r>
              <a:rPr lang="el-GR" sz="2400" dirty="0" smtClean="0"/>
              <a:t>οικογένειες ή μονογονεϊκές οικογένειες </a:t>
            </a:r>
            <a:endParaRPr lang="en-US" sz="2400" dirty="0" smtClean="0"/>
          </a:p>
          <a:p>
            <a:r>
              <a:rPr lang="el-GR" sz="2400" dirty="0" smtClean="0"/>
              <a:t>Με ικανότητα για συναισθηματική επένδυση </a:t>
            </a:r>
          </a:p>
          <a:p>
            <a:r>
              <a:rPr lang="el-GR" sz="2400" dirty="0" smtClean="0"/>
              <a:t>Με </a:t>
            </a:r>
            <a:r>
              <a:rPr lang="el-GR" sz="2400" dirty="0"/>
              <a:t>ειλικρινή διάθεση να προσφέρουν ένα </a:t>
            </a:r>
            <a:r>
              <a:rPr lang="el-GR" sz="2400" b="1" dirty="0"/>
              <a:t>«ζεστό» και ασφαλές </a:t>
            </a:r>
            <a:r>
              <a:rPr lang="el-GR" sz="2400" b="1" dirty="0" smtClean="0"/>
              <a:t>περιβάλλον </a:t>
            </a:r>
            <a:r>
              <a:rPr lang="el-GR" sz="2400" dirty="0" smtClean="0"/>
              <a:t>για τη φροντίδα και την ομαλή ανάπτυξη των παιδιών </a:t>
            </a:r>
            <a:endParaRPr lang="el-GR" sz="2400" dirty="0"/>
          </a:p>
          <a:p>
            <a:r>
              <a:rPr lang="el-GR" sz="2400" dirty="0"/>
              <a:t>Μ</a:t>
            </a:r>
            <a:r>
              <a:rPr lang="el-GR" sz="2400" dirty="0" smtClean="0"/>
              <a:t>ε οικονομική αυτάρκεια </a:t>
            </a:r>
            <a:endParaRPr lang="el-GR" sz="2400" dirty="0"/>
          </a:p>
          <a:p>
            <a:endParaRPr lang="el-GR" sz="2400" dirty="0"/>
          </a:p>
          <a:p>
            <a:pPr marL="0" indent="0">
              <a:buNone/>
            </a:pPr>
            <a:endParaRPr lang="el-GR" sz="2400" dirty="0" smtClean="0"/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77737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ΠΑΡΟΧΗ </a:t>
            </a:r>
            <a:r>
              <a:rPr lang="el-GR" dirty="0" smtClean="0"/>
              <a:t>ΥΠΗΡΕΣΙΩΝ </a:t>
            </a:r>
            <a:br>
              <a:rPr lang="el-GR" dirty="0" smtClean="0"/>
            </a:br>
            <a:r>
              <a:rPr lang="el-GR" dirty="0" smtClean="0"/>
              <a:t>ΣΤΙΣ ΟΙΚΟΓΕΝΕΙΕΣ ΑΝΑΔΟΧΗΣ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41288" y="1138102"/>
            <a:ext cx="8823325" cy="4791075"/>
          </a:xfrm>
        </p:spPr>
        <p:txBody>
          <a:bodyPr/>
          <a:lstStyle/>
          <a:p>
            <a:pPr marL="342900" lvl="1" indent="-342900">
              <a:buClr>
                <a:srgbClr val="EC7404"/>
              </a:buClr>
              <a:buSzTx/>
              <a:buFont typeface="Wingdings" pitchFamily="2" charset="2"/>
              <a:buChar char="§"/>
            </a:pPr>
            <a:r>
              <a:rPr lang="el-GR" sz="2200" dirty="0"/>
              <a:t>Σ</a:t>
            </a:r>
            <a:r>
              <a:rPr lang="el-GR" sz="2200" dirty="0" smtClean="0"/>
              <a:t>υστηματική </a:t>
            </a:r>
            <a:r>
              <a:rPr lang="el-GR" sz="2200" dirty="0"/>
              <a:t>εκπαίδευση σε θεματολογία σχετική με </a:t>
            </a:r>
            <a:r>
              <a:rPr lang="el-GR" sz="2200" dirty="0" smtClean="0"/>
              <a:t>το </a:t>
            </a:r>
            <a:r>
              <a:rPr lang="el-GR" sz="2200" dirty="0" err="1"/>
              <a:t>γονεϊκό</a:t>
            </a:r>
            <a:r>
              <a:rPr lang="el-GR" sz="2200" dirty="0"/>
              <a:t> ρόλο και θέματα αγωγής και φροντίδας των παιδιών </a:t>
            </a:r>
            <a:endParaRPr lang="el-GR" sz="2200" dirty="0" smtClean="0"/>
          </a:p>
          <a:p>
            <a:pPr marL="342900" lvl="1" indent="-342900">
              <a:buClr>
                <a:srgbClr val="EC7404"/>
              </a:buClr>
              <a:buSzTx/>
              <a:buFont typeface="Wingdings" pitchFamily="2" charset="2"/>
              <a:buChar char="§"/>
            </a:pPr>
            <a:r>
              <a:rPr lang="el-GR" sz="2200" dirty="0"/>
              <a:t>Σ</a:t>
            </a:r>
            <a:r>
              <a:rPr lang="el-GR" sz="2200" dirty="0" smtClean="0"/>
              <a:t>υστηματική </a:t>
            </a:r>
            <a:r>
              <a:rPr lang="el-GR" sz="2200" dirty="0"/>
              <a:t>συμβουλευτική από τους αρμόδιους συνεργάτες του </a:t>
            </a:r>
            <a:r>
              <a:rPr lang="el-GR" sz="2200" dirty="0" smtClean="0"/>
              <a:t>προγράμματος</a:t>
            </a:r>
          </a:p>
          <a:p>
            <a:pPr marL="342900" lvl="1" indent="-342900">
              <a:buClr>
                <a:srgbClr val="EC7404"/>
              </a:buClr>
              <a:buSzTx/>
              <a:buFont typeface="Wingdings" pitchFamily="2" charset="2"/>
              <a:buChar char="§"/>
            </a:pPr>
            <a:r>
              <a:rPr lang="el-GR" sz="2200" dirty="0" smtClean="0"/>
              <a:t>Πρόσβαση </a:t>
            </a:r>
            <a:r>
              <a:rPr lang="el-GR" sz="2200" dirty="0"/>
              <a:t>και συνεργασία σε σταθερή βάση με το συνεργάτη που ορίζεται ως «πρόσωπο αναφοράς» της οικογένειας και του </a:t>
            </a:r>
            <a:r>
              <a:rPr lang="el-GR" sz="2200" dirty="0" smtClean="0"/>
              <a:t>παιδιού</a:t>
            </a:r>
          </a:p>
          <a:p>
            <a:pPr marL="342900" lvl="1" indent="-342900">
              <a:buClr>
                <a:srgbClr val="EC7404"/>
              </a:buClr>
              <a:buSzTx/>
              <a:buFont typeface="Wingdings" pitchFamily="2" charset="2"/>
              <a:buChar char="§"/>
            </a:pPr>
            <a:r>
              <a:rPr lang="el-GR" sz="2200" dirty="0"/>
              <a:t>Ν</a:t>
            </a:r>
            <a:r>
              <a:rPr lang="el-GR" sz="2200" dirty="0" smtClean="0"/>
              <a:t>ομική συνδρομή</a:t>
            </a:r>
          </a:p>
          <a:p>
            <a:pPr marL="342900" lvl="1" indent="-342900">
              <a:buClr>
                <a:srgbClr val="EC7404"/>
              </a:buClr>
              <a:buSzTx/>
              <a:buFont typeface="Wingdings" pitchFamily="2" charset="2"/>
              <a:buChar char="§"/>
            </a:pPr>
            <a:r>
              <a:rPr lang="el-GR" sz="2200" dirty="0" smtClean="0"/>
              <a:t>Ψυχολογική </a:t>
            </a:r>
            <a:r>
              <a:rPr lang="el-GR" sz="2200" dirty="0"/>
              <a:t>υποστήριξη (όταν αυτό κρίνεται </a:t>
            </a:r>
            <a:r>
              <a:rPr lang="el-GR" sz="2200" dirty="0" smtClean="0"/>
              <a:t>αναγκαίο)</a:t>
            </a:r>
          </a:p>
          <a:p>
            <a:pPr marL="342900" lvl="1" indent="-342900">
              <a:buClr>
                <a:srgbClr val="EC7404"/>
              </a:buClr>
              <a:buSzTx/>
              <a:buFont typeface="Wingdings" pitchFamily="2" charset="2"/>
              <a:buChar char="§"/>
            </a:pPr>
            <a:r>
              <a:rPr lang="el-GR" sz="2200" dirty="0" smtClean="0"/>
              <a:t>Περιοδική </a:t>
            </a:r>
            <a:r>
              <a:rPr lang="el-GR" sz="2200" dirty="0"/>
              <a:t>(ανά 6μηνο) αξιολόγηση της πορείας κάθε παιδιού στο πλαίσιο της </a:t>
            </a:r>
            <a:r>
              <a:rPr lang="el-GR" sz="2200" dirty="0" smtClean="0"/>
              <a:t>οικογένειας </a:t>
            </a:r>
            <a:endParaRPr lang="el-GR" sz="2200" dirty="0"/>
          </a:p>
          <a:p>
            <a:pPr marL="342900" lvl="1" indent="-342900">
              <a:buClr>
                <a:srgbClr val="EC7404"/>
              </a:buClr>
              <a:buSzTx/>
              <a:buFont typeface="Wingdings" pitchFamily="2" charset="2"/>
              <a:buChar char="§"/>
            </a:pPr>
            <a:r>
              <a:rPr lang="el-GR" sz="2200" dirty="0" smtClean="0"/>
              <a:t>Παρακολούθηση </a:t>
            </a:r>
            <a:r>
              <a:rPr lang="el-GR" sz="2200" dirty="0"/>
              <a:t>(</a:t>
            </a:r>
            <a:r>
              <a:rPr lang="en-US" sz="2200" dirty="0"/>
              <a:t>follow</a:t>
            </a:r>
            <a:r>
              <a:rPr lang="el-GR" sz="2200" dirty="0"/>
              <a:t>-</a:t>
            </a:r>
            <a:r>
              <a:rPr lang="en-US" sz="2200" dirty="0"/>
              <a:t>up</a:t>
            </a:r>
            <a:r>
              <a:rPr lang="el-GR" sz="2200" dirty="0"/>
              <a:t>) </a:t>
            </a:r>
            <a:r>
              <a:rPr lang="el-GR" sz="2200" dirty="0" smtClean="0"/>
              <a:t>συνολικής διάρκειας </a:t>
            </a:r>
            <a:r>
              <a:rPr lang="el-GR" sz="2200" dirty="0"/>
              <a:t>2 </a:t>
            </a:r>
            <a:r>
              <a:rPr lang="el-GR" sz="2200" dirty="0" smtClean="0"/>
              <a:t>ετών</a:t>
            </a:r>
            <a:endParaRPr lang="el-GR" sz="2200" dirty="0"/>
          </a:p>
          <a:p>
            <a:pPr lvl="1"/>
            <a:endParaRPr lang="el-GR" sz="2200" dirty="0"/>
          </a:p>
          <a:p>
            <a:pPr marL="400050" lvl="1" indent="0">
              <a:buNone/>
            </a:pPr>
            <a:endParaRPr lang="el-GR" sz="30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3322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ΠΑΙΔΙ ΣΤΗΝ ΟΙΚΟΓΕΝΕΙΑ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41288" y="1179837"/>
            <a:ext cx="8823325" cy="4791075"/>
          </a:xfrm>
        </p:spPr>
        <p:txBody>
          <a:bodyPr/>
          <a:lstStyle/>
          <a:p>
            <a:r>
              <a:rPr lang="el-GR" sz="2400" dirty="0" smtClean="0"/>
              <a:t>Συμμετοχή </a:t>
            </a:r>
            <a:r>
              <a:rPr lang="el-GR" sz="2400" dirty="0"/>
              <a:t>του παιδιού</a:t>
            </a:r>
            <a:r>
              <a:rPr lang="el-GR" sz="2400" b="1" dirty="0"/>
              <a:t> </a:t>
            </a:r>
            <a:r>
              <a:rPr lang="el-GR" sz="2400" dirty="0"/>
              <a:t>στις αποφάσεις που αφορούν τη ζωή </a:t>
            </a:r>
            <a:r>
              <a:rPr lang="el-GR" sz="2400" dirty="0" smtClean="0"/>
              <a:t>του, ανάλογα με την ηλικία του  </a:t>
            </a:r>
            <a:endParaRPr lang="el-GR" sz="2400" dirty="0"/>
          </a:p>
          <a:p>
            <a:r>
              <a:rPr lang="el-GR" sz="2400" dirty="0" smtClean="0"/>
              <a:t>Μετάβαση </a:t>
            </a:r>
            <a:r>
              <a:rPr lang="el-GR" sz="2400" dirty="0"/>
              <a:t>και </a:t>
            </a:r>
            <a:r>
              <a:rPr lang="el-GR" sz="2400" dirty="0" smtClean="0"/>
              <a:t>ένταξη </a:t>
            </a:r>
            <a:r>
              <a:rPr lang="el-GR" sz="2400" dirty="0"/>
              <a:t>του παιδιού στην </a:t>
            </a:r>
            <a:r>
              <a:rPr lang="el-GR" sz="2400" dirty="0" smtClean="0"/>
              <a:t>οικογένεια, </a:t>
            </a:r>
            <a:r>
              <a:rPr lang="el-GR" sz="2400" dirty="0"/>
              <a:t>προσεκτικά προετοιμασμένη, σταδιακή και με κατάλληλους χειρισμούς </a:t>
            </a:r>
          </a:p>
          <a:p>
            <a:r>
              <a:rPr lang="el-GR" sz="2400" dirty="0" smtClean="0"/>
              <a:t>Νομική </a:t>
            </a:r>
            <a:r>
              <a:rPr lang="el-GR" sz="2400" dirty="0"/>
              <a:t>υποστήριξη στην οικογένεια (δικαιώματα, υποχρεώσεις, όροι συνεργασίας με τους φορείς)</a:t>
            </a:r>
          </a:p>
          <a:p>
            <a:r>
              <a:rPr lang="el-GR" sz="2400" dirty="0" smtClean="0"/>
              <a:t>Διαχείριση </a:t>
            </a:r>
            <a:r>
              <a:rPr lang="el-GR" sz="2400" dirty="0"/>
              <a:t>της βιολογικής οικογένειας </a:t>
            </a:r>
          </a:p>
          <a:p>
            <a:endParaRPr lang="el-GR" sz="2200" dirty="0"/>
          </a:p>
        </p:txBody>
      </p:sp>
    </p:spTree>
    <p:extLst>
      <p:ext uri="{BB962C8B-B14F-4D97-AF65-F5344CB8AC3E}">
        <p14:creationId xmlns:p14="http://schemas.microsoft.com/office/powerpoint/2010/main" val="338784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ΑΠΟΤΕΛΕΣΜΑΤΑ ΣΥΜΠΡΑΞΗΣ ΙΔΙΩΤΙΚΟΥ ΚΑΙ ΔΗΜΟΣΙΟΥ ΤΟΜΕΑ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38113" y="1162031"/>
            <a:ext cx="8823325" cy="4791075"/>
          </a:xfrm>
        </p:spPr>
        <p:txBody>
          <a:bodyPr/>
          <a:lstStyle/>
          <a:p>
            <a:r>
              <a:rPr lang="el-GR" sz="2400" dirty="0"/>
              <a:t>Ε</a:t>
            </a:r>
            <a:r>
              <a:rPr lang="el-GR" sz="2400" dirty="0" smtClean="0"/>
              <a:t>γγύηση </a:t>
            </a:r>
            <a:r>
              <a:rPr lang="el-GR" sz="2400" dirty="0"/>
              <a:t>της διαφάνειας </a:t>
            </a:r>
          </a:p>
          <a:p>
            <a:r>
              <a:rPr lang="el-GR" sz="2400" dirty="0" smtClean="0"/>
              <a:t>Απόλυτη </a:t>
            </a:r>
            <a:r>
              <a:rPr lang="el-GR" sz="2400" dirty="0"/>
              <a:t>τήρηση </a:t>
            </a:r>
            <a:r>
              <a:rPr lang="el-GR" sz="2400" dirty="0" smtClean="0"/>
              <a:t>των προβλεπόμενων διαδικασιών αναδοχής</a:t>
            </a:r>
            <a:endParaRPr lang="el-GR" sz="2400" dirty="0"/>
          </a:p>
          <a:p>
            <a:r>
              <a:rPr lang="el-GR" sz="2400" dirty="0"/>
              <a:t>Θ</a:t>
            </a:r>
            <a:r>
              <a:rPr lang="el-GR" sz="2400" dirty="0" smtClean="0"/>
              <a:t>ετικό </a:t>
            </a:r>
            <a:r>
              <a:rPr lang="el-GR" sz="2400" dirty="0"/>
              <a:t>παράδειγμα για το μέλλον της παιδικής προστασίας </a:t>
            </a:r>
          </a:p>
          <a:p>
            <a:r>
              <a:rPr lang="el-GR" sz="2400" dirty="0"/>
              <a:t>Μ</a:t>
            </a:r>
            <a:r>
              <a:rPr lang="el-GR" sz="2400" dirty="0" smtClean="0"/>
              <a:t>εγιστοποίηση </a:t>
            </a:r>
            <a:r>
              <a:rPr lang="el-GR" sz="2400" dirty="0"/>
              <a:t>της αποτελεσματικότητας σε ποιοτικούς και ποσοτικούς όρους προς όφελος των ευάλωτων οικογενειών και παιδιών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6288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>
                <a:latin typeface="Arial" charset="0"/>
                <a:ea typeface="ＭＳ Ｐゴシック" pitchFamily="-107" charset="-128"/>
              </a:rPr>
              <a:t>ΚΑΘΕ ΠΑΙΔΙ </a:t>
            </a:r>
            <a:r>
              <a:rPr lang="el-GR" altLang="en-US" dirty="0" smtClean="0">
                <a:latin typeface="Arial" charset="0"/>
                <a:ea typeface="ＭＳ Ｐゴシック" pitchFamily="-107" charset="-128"/>
              </a:rPr>
              <a:t>ΑΞΙΖΕΙ </a:t>
            </a:r>
            <a:r>
              <a:rPr lang="el-GR" altLang="en-US" dirty="0">
                <a:latin typeface="Arial" charset="0"/>
                <a:ea typeface="ＭＳ Ｐゴシック" pitchFamily="-107" charset="-128"/>
              </a:rPr>
              <a:t>ΝΑ ΕΧΕΙ </a:t>
            </a:r>
            <a:br>
              <a:rPr lang="el-GR" altLang="en-US" dirty="0">
                <a:latin typeface="Arial" charset="0"/>
                <a:ea typeface="ＭＳ Ｐゴシック" pitchFamily="-107" charset="-128"/>
              </a:rPr>
            </a:br>
            <a:r>
              <a:rPr lang="el-GR" altLang="en-US" dirty="0">
                <a:latin typeface="Arial" charset="0"/>
                <a:ea typeface="ＭＳ Ｐゴシック" pitchFamily="-107" charset="-128"/>
              </a:rPr>
              <a:t>ΜΙΑ ΟΙΚΟΓΕΝΕΙΑ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41288" y="1292670"/>
            <a:ext cx="8823325" cy="4791075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/>
              <a:t>Το </a:t>
            </a:r>
            <a:r>
              <a:rPr lang="el-GR" dirty="0" smtClean="0"/>
              <a:t>πρόγραμμα υλοποιείται από τα Παιδικά Χωριά </a:t>
            </a:r>
            <a:r>
              <a:rPr lang="en-US" dirty="0" smtClean="0"/>
              <a:t>SOS </a:t>
            </a:r>
            <a:r>
              <a:rPr lang="el-GR" dirty="0" smtClean="0"/>
              <a:t>Ελλάδος σε συνεργασία με το Κέντρο Κοινωνικής </a:t>
            </a:r>
            <a:r>
              <a:rPr lang="el-GR" dirty="0"/>
              <a:t>Πρόνοιας Περιφέρειας Αττικής </a:t>
            </a:r>
            <a:r>
              <a:rPr lang="el-GR" dirty="0" smtClean="0"/>
              <a:t>με αποκλειστική δωρεά του Ιδρύματος Σταύρος Νιάρχος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8339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ΣΚΟΠΟΣ ΠΡΟΓΡΑΜΜΑΤΟΣ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41288" y="1147768"/>
            <a:ext cx="8823325" cy="5304252"/>
          </a:xfrm>
        </p:spPr>
        <p:txBody>
          <a:bodyPr/>
          <a:lstStyle/>
          <a:p>
            <a:r>
              <a:rPr lang="el-GR" sz="2200" b="1" dirty="0"/>
              <a:t>Η άμεση απομάκρυνση</a:t>
            </a:r>
            <a:r>
              <a:rPr lang="el-GR" sz="2200" dirty="0"/>
              <a:t> των βρεφών / νηπίων από τις νοσοκομειακές μονάδες, η </a:t>
            </a:r>
            <a:r>
              <a:rPr lang="el-GR" sz="2200" b="1" dirty="0"/>
              <a:t>φιλοξενία και φροντίδα</a:t>
            </a:r>
            <a:r>
              <a:rPr lang="el-GR" sz="2200" dirty="0"/>
              <a:t> τους για </a:t>
            </a:r>
            <a:r>
              <a:rPr lang="el-GR" sz="2200" b="1" dirty="0"/>
              <a:t>σύντομο</a:t>
            </a:r>
            <a:r>
              <a:rPr lang="el-GR" sz="2200" dirty="0"/>
              <a:t> </a:t>
            </a:r>
            <a:r>
              <a:rPr lang="el-GR" sz="2200" b="1" dirty="0"/>
              <a:t>χρονικό διάστημα </a:t>
            </a:r>
            <a:r>
              <a:rPr lang="el-GR" sz="2200" dirty="0" smtClean="0"/>
              <a:t>σ</a:t>
            </a:r>
            <a:r>
              <a:rPr lang="el-GR" sz="2200" dirty="0"/>
              <a:t>ε νέα </a:t>
            </a:r>
            <a:r>
              <a:rPr lang="el-GR" sz="2200" dirty="0" smtClean="0"/>
              <a:t>πτέρυγα στο Αναρρωτήριο </a:t>
            </a:r>
            <a:r>
              <a:rPr lang="el-GR" sz="2200" dirty="0"/>
              <a:t>Πεντέλης </a:t>
            </a:r>
          </a:p>
          <a:p>
            <a:r>
              <a:rPr lang="el-GR" sz="2200" dirty="0" smtClean="0"/>
              <a:t>Η κατά </a:t>
            </a:r>
            <a:r>
              <a:rPr lang="el-GR" sz="2200" dirty="0"/>
              <a:t>το δυνατόν </a:t>
            </a:r>
            <a:r>
              <a:rPr lang="el-GR" sz="2200" b="1" dirty="0"/>
              <a:t>ταχύτερη</a:t>
            </a:r>
            <a:r>
              <a:rPr lang="el-GR" sz="2200" dirty="0"/>
              <a:t> </a:t>
            </a:r>
            <a:r>
              <a:rPr lang="el-GR" sz="2200" b="1" dirty="0"/>
              <a:t>αποκατάστασή </a:t>
            </a:r>
            <a:r>
              <a:rPr lang="el-GR" sz="2200" dirty="0"/>
              <a:t>τους σε οικογενειακό </a:t>
            </a:r>
            <a:r>
              <a:rPr lang="el-GR" sz="2200" dirty="0" smtClean="0"/>
              <a:t>περιβάλλον</a:t>
            </a:r>
          </a:p>
          <a:p>
            <a:r>
              <a:rPr lang="el-GR" sz="2200" dirty="0" smtClean="0"/>
              <a:t>Ο </a:t>
            </a:r>
            <a:r>
              <a:rPr lang="el-GR" sz="2200" dirty="0"/>
              <a:t>περιορισμός της πιθανότητας εμφάνισης συμπτωμάτων </a:t>
            </a:r>
            <a:r>
              <a:rPr lang="el-GR" sz="2200" b="1" dirty="0"/>
              <a:t>ιδρυματισμού</a:t>
            </a:r>
            <a:r>
              <a:rPr lang="el-GR" sz="2200" dirty="0"/>
              <a:t> και </a:t>
            </a:r>
            <a:r>
              <a:rPr lang="el-GR" sz="2200" b="1" dirty="0"/>
              <a:t>«κοινωνικού στιγματισμού» </a:t>
            </a:r>
            <a:r>
              <a:rPr lang="el-GR" sz="2200" dirty="0"/>
              <a:t>του παιδιού</a:t>
            </a:r>
          </a:p>
          <a:p>
            <a:r>
              <a:rPr lang="el-GR" sz="2200" dirty="0"/>
              <a:t>Η παροχή στα παιδιά της δυνατότητας να μεγαλώσουν και να εξελιχθούν ψυχοσυναισθηματικά και κοινωνικά σε ένα ασφαλές, υποστηρικτικό και συναισθηματικά πρόσφορο </a:t>
            </a:r>
            <a:r>
              <a:rPr lang="el-GR" sz="2200" b="1" dirty="0"/>
              <a:t>οικογενειακό</a:t>
            </a:r>
            <a:r>
              <a:rPr lang="el-GR" sz="2200" dirty="0"/>
              <a:t> </a:t>
            </a:r>
            <a:r>
              <a:rPr lang="el-GR" sz="2200" b="1" dirty="0"/>
              <a:t>περιβάλλον </a:t>
            </a:r>
            <a:r>
              <a:rPr lang="el-GR" sz="2200" dirty="0"/>
              <a:t>μέσω </a:t>
            </a:r>
            <a:r>
              <a:rPr lang="el-GR" sz="2200" dirty="0" smtClean="0"/>
              <a:t>της </a:t>
            </a:r>
            <a:r>
              <a:rPr lang="el-GR" sz="2200" dirty="0"/>
              <a:t>επιστροφής στη βιολογική οικογένειά </a:t>
            </a:r>
            <a:r>
              <a:rPr lang="el-GR" sz="2200" dirty="0" smtClean="0"/>
              <a:t>τους ή </a:t>
            </a:r>
            <a:r>
              <a:rPr lang="el-GR" sz="2200" b="1" dirty="0" smtClean="0"/>
              <a:t>της </a:t>
            </a:r>
            <a:r>
              <a:rPr lang="el-GR" sz="2200" b="1" dirty="0"/>
              <a:t>αναδοχής </a:t>
            </a:r>
          </a:p>
          <a:p>
            <a:pPr marL="0" indent="0">
              <a:buNone/>
            </a:pPr>
            <a:endParaRPr lang="el-GR" sz="2300" dirty="0" smtClean="0"/>
          </a:p>
          <a:p>
            <a:endParaRPr lang="el-GR" sz="24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6196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ΕΠΙΜΕΡΟΥΣ ΣΤΟΧΟΙ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38113" y="1109943"/>
            <a:ext cx="8823325" cy="5325581"/>
          </a:xfrm>
        </p:spPr>
        <p:txBody>
          <a:bodyPr/>
          <a:lstStyle/>
          <a:p>
            <a:r>
              <a:rPr lang="el-GR" sz="2200" dirty="0"/>
              <a:t>Η </a:t>
            </a:r>
            <a:r>
              <a:rPr lang="el-GR" sz="2200" dirty="0" err="1"/>
              <a:t>στοχευμένη</a:t>
            </a:r>
            <a:r>
              <a:rPr lang="el-GR" sz="2200" dirty="0"/>
              <a:t> εκπαίδευση αναδόχων οικογενειών κατάλληλων για </a:t>
            </a:r>
            <a:r>
              <a:rPr lang="el-GR" sz="2200" b="1" dirty="0"/>
              <a:t>βραχυπρόθεσμη</a:t>
            </a:r>
            <a:r>
              <a:rPr lang="el-GR" sz="2200" dirty="0"/>
              <a:t> και </a:t>
            </a:r>
            <a:r>
              <a:rPr lang="el-GR" sz="2200" b="1" dirty="0"/>
              <a:t>επείγουσα</a:t>
            </a:r>
            <a:r>
              <a:rPr lang="el-GR" sz="2200" dirty="0"/>
              <a:t> </a:t>
            </a:r>
            <a:r>
              <a:rPr lang="el-GR" sz="2200" b="1" dirty="0"/>
              <a:t>αναδοχή</a:t>
            </a:r>
          </a:p>
          <a:p>
            <a:r>
              <a:rPr lang="el-GR" sz="2200" dirty="0" smtClean="0"/>
              <a:t>Η </a:t>
            </a:r>
            <a:r>
              <a:rPr lang="el-GR" sz="2200" dirty="0"/>
              <a:t>δημιουργία μιας μεγάλης </a:t>
            </a:r>
            <a:r>
              <a:rPr lang="el-GR" sz="2200" b="1" dirty="0"/>
              <a:t>«δεξαμενής» </a:t>
            </a:r>
            <a:r>
              <a:rPr lang="el-GR" sz="2200" dirty="0"/>
              <a:t>κατάλληλα επιλεγμένων</a:t>
            </a:r>
            <a:r>
              <a:rPr lang="en-US" sz="2200" dirty="0"/>
              <a:t>,</a:t>
            </a:r>
            <a:r>
              <a:rPr lang="el-GR" sz="2200" dirty="0"/>
              <a:t> εκπαιδευμένων και </a:t>
            </a:r>
            <a:r>
              <a:rPr lang="el-GR" sz="2200" b="1" dirty="0"/>
              <a:t>προετοιμασμένων </a:t>
            </a:r>
            <a:r>
              <a:rPr lang="el-GR" sz="2200" b="1" dirty="0" smtClean="0"/>
              <a:t>αναδόχων οικογενειών</a:t>
            </a:r>
            <a:endParaRPr lang="el-GR" sz="2200" dirty="0" smtClean="0"/>
          </a:p>
          <a:p>
            <a:r>
              <a:rPr lang="el-GR" sz="2200" dirty="0" smtClean="0"/>
              <a:t>Η </a:t>
            </a:r>
            <a:r>
              <a:rPr lang="el-GR" sz="2200" dirty="0"/>
              <a:t>εντατικοποίηση και η αναβάθμιση των τεχνικών της διαδικασίας αναζήτησης υποψήφιων </a:t>
            </a:r>
            <a:r>
              <a:rPr lang="el-GR" sz="2200" dirty="0" smtClean="0"/>
              <a:t>αναδόχων οικογενειών και</a:t>
            </a:r>
            <a:r>
              <a:rPr lang="el-GR" sz="2200" b="1" dirty="0" smtClean="0"/>
              <a:t> </a:t>
            </a:r>
            <a:r>
              <a:rPr lang="el-GR" sz="2200" dirty="0" smtClean="0"/>
              <a:t>η </a:t>
            </a:r>
            <a:r>
              <a:rPr lang="el-GR" sz="2200" b="1" dirty="0"/>
              <a:t>ευαισθητοποίηση </a:t>
            </a:r>
            <a:r>
              <a:rPr lang="el-GR" sz="2200" dirty="0"/>
              <a:t>του ευρύτερου κοινού </a:t>
            </a:r>
            <a:endParaRPr lang="el-GR" sz="2200" dirty="0" smtClean="0"/>
          </a:p>
          <a:p>
            <a:r>
              <a:rPr lang="el-GR" sz="2200" dirty="0" smtClean="0"/>
              <a:t>Η </a:t>
            </a:r>
            <a:r>
              <a:rPr lang="el-GR" sz="2200" dirty="0"/>
              <a:t>προαγωγή </a:t>
            </a:r>
            <a:r>
              <a:rPr lang="el-GR" sz="2200" dirty="0" smtClean="0"/>
              <a:t>στην </a:t>
            </a:r>
            <a:r>
              <a:rPr lang="el-GR" sz="2200" dirty="0"/>
              <a:t>πράξη των</a:t>
            </a:r>
            <a:r>
              <a:rPr lang="el-GR" sz="2200" b="1" dirty="0"/>
              <a:t> </a:t>
            </a:r>
            <a:r>
              <a:rPr lang="el-GR" sz="2200" dirty="0"/>
              <a:t>Δικαιωμάτων του Παιδιού</a:t>
            </a:r>
          </a:p>
          <a:p>
            <a:r>
              <a:rPr lang="el-GR" sz="2200" dirty="0"/>
              <a:t>Η</a:t>
            </a:r>
            <a:r>
              <a:rPr lang="el-GR" sz="2200" dirty="0" smtClean="0"/>
              <a:t> </a:t>
            </a:r>
            <a:r>
              <a:rPr lang="el-GR" sz="2200" dirty="0"/>
              <a:t>παραγωγή νέας «τεχνογνωσίας» σχετικά με τη φροντίδα </a:t>
            </a:r>
            <a:r>
              <a:rPr lang="el-GR" sz="2200" dirty="0" smtClean="0"/>
              <a:t>βρεφών/ νηπίων / παιδιών</a:t>
            </a:r>
          </a:p>
          <a:p>
            <a:r>
              <a:rPr lang="el-GR" sz="2200" dirty="0"/>
              <a:t>Η διασφάλιση της </a:t>
            </a:r>
            <a:r>
              <a:rPr lang="el-GR" sz="2200" b="1" dirty="0"/>
              <a:t>συστηματικής</a:t>
            </a:r>
            <a:r>
              <a:rPr lang="el-GR" sz="2200" dirty="0"/>
              <a:t> </a:t>
            </a:r>
            <a:r>
              <a:rPr lang="el-GR" sz="2200" b="1" dirty="0"/>
              <a:t>παρακολούθησης των παιδιών </a:t>
            </a:r>
            <a:r>
              <a:rPr lang="el-GR" sz="2200" dirty="0"/>
              <a:t>στο πλαίσιο των οικογενειών</a:t>
            </a:r>
            <a:r>
              <a:rPr lang="el-GR" sz="2200" b="1" dirty="0"/>
              <a:t> </a:t>
            </a:r>
          </a:p>
          <a:p>
            <a:r>
              <a:rPr lang="el-GR" sz="2200" dirty="0" smtClean="0"/>
              <a:t>Η </a:t>
            </a:r>
            <a:r>
              <a:rPr lang="el-GR" sz="2200" dirty="0"/>
              <a:t>δημιουργία θέσεων εργασίας για νέους επιστήμονες</a:t>
            </a:r>
          </a:p>
          <a:p>
            <a:pPr marL="0" indent="0" algn="just">
              <a:buNone/>
            </a:pPr>
            <a:endParaRPr lang="el-GR" sz="2400" dirty="0" smtClean="0"/>
          </a:p>
          <a:p>
            <a:pPr algn="just"/>
            <a:endParaRPr lang="el-GR" sz="2400" dirty="0"/>
          </a:p>
          <a:p>
            <a:pPr algn="just"/>
            <a:endParaRPr lang="el-GR" sz="2400" dirty="0" smtClean="0"/>
          </a:p>
          <a:p>
            <a:pPr algn="just"/>
            <a:endParaRPr lang="el-GR" sz="2400" dirty="0"/>
          </a:p>
          <a:p>
            <a:pPr marL="0" indent="0">
              <a:buNone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17606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ΤΑΥΤΟΤΗΤΑ ΠΡΟΓΡΑΜΜΑΤΟΣ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41288" y="1191602"/>
            <a:ext cx="8823325" cy="4791075"/>
          </a:xfrm>
        </p:spPr>
        <p:txBody>
          <a:bodyPr/>
          <a:lstStyle/>
          <a:p>
            <a:pPr marL="0" indent="0">
              <a:buNone/>
            </a:pPr>
            <a:r>
              <a:rPr lang="el-GR" sz="2300" b="1" u="sng" dirty="0"/>
              <a:t>ΑΝΑΡΡΩΤΗΡΙΟ ΠΕΝΤΕΛΗΣ </a:t>
            </a:r>
            <a:r>
              <a:rPr lang="el-GR" sz="2300" b="1" u="sng" dirty="0" smtClean="0"/>
              <a:t>&amp; ΠΑΙΔΙΚΑ </a:t>
            </a:r>
            <a:r>
              <a:rPr lang="el-GR" sz="2300" b="1" u="sng" dirty="0"/>
              <a:t>ΧΩΡΙΑ </a:t>
            </a:r>
            <a:r>
              <a:rPr lang="en-US" sz="2300" b="1" u="sng" dirty="0"/>
              <a:t>SOS</a:t>
            </a:r>
            <a:r>
              <a:rPr lang="el-GR" sz="2300" b="1" u="sng" dirty="0"/>
              <a:t> ΕΛΛΑΔΟΣ </a:t>
            </a:r>
          </a:p>
          <a:p>
            <a:r>
              <a:rPr lang="el-GR" sz="2300" dirty="0" smtClean="0"/>
              <a:t>Πληθυσμός-Στόχος:</a:t>
            </a:r>
            <a:r>
              <a:rPr lang="el-GR" sz="2300" b="1" dirty="0" smtClean="0"/>
              <a:t> </a:t>
            </a:r>
          </a:p>
          <a:p>
            <a:pPr lvl="1"/>
            <a:r>
              <a:rPr lang="el-GR" sz="2200" dirty="0" smtClean="0">
                <a:solidFill>
                  <a:schemeClr val="tx1"/>
                </a:solidFill>
              </a:rPr>
              <a:t>Βρέφη / νήπια</a:t>
            </a:r>
            <a:r>
              <a:rPr lang="el-GR" sz="2200" b="1" dirty="0" smtClean="0">
                <a:solidFill>
                  <a:schemeClr val="tx1"/>
                </a:solidFill>
              </a:rPr>
              <a:t> 0 - 5 ετών</a:t>
            </a:r>
            <a:endParaRPr lang="el-GR" sz="2200" dirty="0">
              <a:solidFill>
                <a:schemeClr val="tx1"/>
              </a:solidFill>
            </a:endParaRPr>
          </a:p>
          <a:p>
            <a:pPr lvl="1"/>
            <a:r>
              <a:rPr lang="el-GR" sz="2200" dirty="0">
                <a:solidFill>
                  <a:schemeClr val="tx1"/>
                </a:solidFill>
              </a:rPr>
              <a:t>Επιλογή / Εκπαίδευση </a:t>
            </a:r>
            <a:r>
              <a:rPr lang="el-GR" sz="2200" b="1" dirty="0" smtClean="0">
                <a:solidFill>
                  <a:schemeClr val="tx1"/>
                </a:solidFill>
              </a:rPr>
              <a:t>75 οικογενειών</a:t>
            </a:r>
            <a:r>
              <a:rPr lang="el-GR" sz="2200" dirty="0">
                <a:solidFill>
                  <a:schemeClr val="tx1"/>
                </a:solidFill>
              </a:rPr>
              <a:t> </a:t>
            </a:r>
            <a:r>
              <a:rPr lang="el-GR" sz="2200" dirty="0" smtClean="0">
                <a:solidFill>
                  <a:schemeClr val="tx1"/>
                </a:solidFill>
              </a:rPr>
              <a:t>αναδοχής</a:t>
            </a:r>
            <a:endParaRPr lang="el-GR" sz="2200" dirty="0">
              <a:solidFill>
                <a:schemeClr val="tx1"/>
              </a:solidFill>
            </a:endParaRPr>
          </a:p>
          <a:p>
            <a:pPr lvl="1"/>
            <a:r>
              <a:rPr lang="el-GR" sz="2200" b="1" dirty="0" smtClean="0">
                <a:solidFill>
                  <a:schemeClr val="tx1"/>
                </a:solidFill>
              </a:rPr>
              <a:t>45</a:t>
            </a:r>
            <a:r>
              <a:rPr lang="el-GR" sz="2200" dirty="0" smtClean="0">
                <a:solidFill>
                  <a:schemeClr val="tx1"/>
                </a:solidFill>
              </a:rPr>
              <a:t> «</a:t>
            </a:r>
            <a:r>
              <a:rPr lang="el-GR" sz="2200" dirty="0">
                <a:solidFill>
                  <a:schemeClr val="tx1"/>
                </a:solidFill>
              </a:rPr>
              <a:t>ενεργές» οικογένειες </a:t>
            </a:r>
          </a:p>
          <a:p>
            <a:pPr lvl="1"/>
            <a:r>
              <a:rPr lang="el-GR" sz="2200" b="1" dirty="0" smtClean="0">
                <a:solidFill>
                  <a:schemeClr val="tx1"/>
                </a:solidFill>
              </a:rPr>
              <a:t>45 </a:t>
            </a:r>
            <a:r>
              <a:rPr lang="el-GR" sz="2200" dirty="0" smtClean="0">
                <a:solidFill>
                  <a:schemeClr val="tx1"/>
                </a:solidFill>
              </a:rPr>
              <a:t>παιδιά </a:t>
            </a:r>
            <a:r>
              <a:rPr lang="el-GR" sz="2200" dirty="0">
                <a:solidFill>
                  <a:schemeClr val="tx1"/>
                </a:solidFill>
              </a:rPr>
              <a:t>αποκατεστημένα σε </a:t>
            </a:r>
            <a:r>
              <a:rPr lang="el-GR" sz="2200" dirty="0" smtClean="0">
                <a:solidFill>
                  <a:schemeClr val="tx1"/>
                </a:solidFill>
              </a:rPr>
              <a:t>οικογένειες </a:t>
            </a:r>
            <a:endParaRPr lang="el-GR" sz="2200" dirty="0">
              <a:solidFill>
                <a:schemeClr val="tx1"/>
              </a:solidFill>
            </a:endParaRPr>
          </a:p>
          <a:p>
            <a:r>
              <a:rPr lang="el-GR" sz="2300" dirty="0" smtClean="0"/>
              <a:t>Πηγές παραπομπών: Δημόσια Μαιευτήρια, Εισαγγελίες Ανηλίκων, Νοσοκομεία Παίδων</a:t>
            </a:r>
          </a:p>
          <a:p>
            <a:r>
              <a:rPr lang="el-GR" sz="2300" dirty="0" smtClean="0"/>
              <a:t>Γεωγραφική κάλυψη:</a:t>
            </a:r>
            <a:r>
              <a:rPr lang="el-GR" sz="2300" b="1" dirty="0" smtClean="0"/>
              <a:t> </a:t>
            </a:r>
            <a:r>
              <a:rPr lang="el-GR" sz="2300" dirty="0"/>
              <a:t>ό</a:t>
            </a:r>
            <a:r>
              <a:rPr lang="el-GR" sz="2300" dirty="0" smtClean="0"/>
              <a:t>λη </a:t>
            </a:r>
            <a:r>
              <a:rPr lang="el-GR" sz="2300" dirty="0"/>
              <a:t>η επικράτεια</a:t>
            </a:r>
          </a:p>
          <a:p>
            <a:r>
              <a:rPr lang="el-GR" sz="2300" dirty="0" smtClean="0"/>
              <a:t>Διάρκεια: έως Δεκέμβριο </a:t>
            </a:r>
            <a:r>
              <a:rPr lang="el-GR" sz="2300" dirty="0"/>
              <a:t>2018</a:t>
            </a:r>
          </a:p>
          <a:p>
            <a:endParaRPr lang="el-GR" sz="2400" dirty="0"/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19740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ΤΑΥΤΟΤΗΤΑ ΠΡΟΓΡΑΜΜΑΤΟΣ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41288" y="1175352"/>
            <a:ext cx="8910115" cy="4791075"/>
          </a:xfrm>
        </p:spPr>
        <p:txBody>
          <a:bodyPr/>
          <a:lstStyle/>
          <a:p>
            <a:pPr marL="0" indent="0">
              <a:buNone/>
            </a:pPr>
            <a:r>
              <a:rPr lang="el-GR" sz="2300" b="1" u="sng" dirty="0"/>
              <a:t>ΠΑΙΔΟΠΟΛΗ ΑΓ. ΑΝΔΡΕΑΣ </a:t>
            </a:r>
            <a:r>
              <a:rPr lang="el-GR" sz="2300" b="1" u="sng" dirty="0" smtClean="0"/>
              <a:t>&amp; </a:t>
            </a:r>
            <a:r>
              <a:rPr lang="el-GR" sz="2300" b="1" u="sng" dirty="0"/>
              <a:t>ΠΑΙΔΙΚΑ ΧΩΡΙΑ </a:t>
            </a:r>
            <a:r>
              <a:rPr lang="en-US" sz="2300" b="1" u="sng" dirty="0"/>
              <a:t>SOS</a:t>
            </a:r>
            <a:r>
              <a:rPr lang="el-GR" sz="2300" b="1" u="sng" dirty="0"/>
              <a:t> </a:t>
            </a:r>
            <a:endParaRPr lang="el-GR" sz="2300" b="1" u="sng" dirty="0" smtClean="0"/>
          </a:p>
          <a:p>
            <a:r>
              <a:rPr lang="el-GR" sz="2300" dirty="0" smtClean="0"/>
              <a:t>Πληθυσμός - Στόχος: </a:t>
            </a:r>
          </a:p>
          <a:p>
            <a:pPr lvl="1"/>
            <a:r>
              <a:rPr lang="el-GR" sz="2200" dirty="0" smtClean="0">
                <a:solidFill>
                  <a:schemeClr val="tx1"/>
                </a:solidFill>
              </a:rPr>
              <a:t>Παιδιά ηλικίας </a:t>
            </a:r>
            <a:r>
              <a:rPr lang="el-GR" sz="2200" b="1" dirty="0" smtClean="0">
                <a:solidFill>
                  <a:schemeClr val="tx1"/>
                </a:solidFill>
              </a:rPr>
              <a:t>5 - 12 ετών </a:t>
            </a:r>
            <a:endParaRPr lang="el-GR" sz="2200" b="1" dirty="0">
              <a:solidFill>
                <a:schemeClr val="tx1"/>
              </a:solidFill>
            </a:endParaRPr>
          </a:p>
          <a:p>
            <a:pPr lvl="1"/>
            <a:r>
              <a:rPr lang="el-GR" sz="2200" dirty="0" smtClean="0">
                <a:solidFill>
                  <a:schemeClr val="tx1"/>
                </a:solidFill>
              </a:rPr>
              <a:t>Επιλογή / Εκπαίδευση </a:t>
            </a:r>
            <a:r>
              <a:rPr lang="el-GR" sz="2200" b="1" dirty="0" smtClean="0">
                <a:solidFill>
                  <a:schemeClr val="tx1"/>
                </a:solidFill>
              </a:rPr>
              <a:t>60 </a:t>
            </a:r>
            <a:r>
              <a:rPr lang="el-GR" sz="2200" b="1" dirty="0">
                <a:solidFill>
                  <a:schemeClr val="tx1"/>
                </a:solidFill>
              </a:rPr>
              <a:t>οικογενειών</a:t>
            </a:r>
            <a:r>
              <a:rPr lang="el-GR" sz="2200" dirty="0">
                <a:solidFill>
                  <a:schemeClr val="tx1"/>
                </a:solidFill>
              </a:rPr>
              <a:t> </a:t>
            </a:r>
            <a:r>
              <a:rPr lang="el-GR" sz="2200" dirty="0" smtClean="0">
                <a:solidFill>
                  <a:schemeClr val="tx1"/>
                </a:solidFill>
              </a:rPr>
              <a:t>αναδοχής</a:t>
            </a:r>
          </a:p>
          <a:p>
            <a:pPr lvl="1"/>
            <a:r>
              <a:rPr lang="el-GR" sz="2200" b="1" dirty="0" smtClean="0">
                <a:solidFill>
                  <a:schemeClr val="tx1"/>
                </a:solidFill>
              </a:rPr>
              <a:t>32</a:t>
            </a:r>
            <a:r>
              <a:rPr lang="el-GR" sz="2200" dirty="0" smtClean="0">
                <a:solidFill>
                  <a:schemeClr val="tx1"/>
                </a:solidFill>
              </a:rPr>
              <a:t> </a:t>
            </a:r>
            <a:r>
              <a:rPr lang="el-GR" sz="2200" dirty="0">
                <a:solidFill>
                  <a:schemeClr val="tx1"/>
                </a:solidFill>
              </a:rPr>
              <a:t>«ενεργές» οικογένειες </a:t>
            </a:r>
            <a:r>
              <a:rPr lang="el-GR" sz="2200" dirty="0" smtClean="0">
                <a:solidFill>
                  <a:schemeClr val="tx1"/>
                </a:solidFill>
              </a:rPr>
              <a:t>αναδοχής</a:t>
            </a:r>
            <a:endParaRPr lang="el-GR" sz="2200" dirty="0">
              <a:solidFill>
                <a:schemeClr val="tx1"/>
              </a:solidFill>
            </a:endParaRPr>
          </a:p>
          <a:p>
            <a:pPr lvl="1"/>
            <a:r>
              <a:rPr lang="el-GR" sz="2200" b="1" dirty="0" smtClean="0">
                <a:solidFill>
                  <a:schemeClr val="tx1"/>
                </a:solidFill>
              </a:rPr>
              <a:t>40 </a:t>
            </a:r>
            <a:r>
              <a:rPr lang="el-GR" sz="2200" dirty="0">
                <a:solidFill>
                  <a:schemeClr val="tx1"/>
                </a:solidFill>
              </a:rPr>
              <a:t>περίπου παιδιά σε αναδοχή</a:t>
            </a:r>
          </a:p>
          <a:p>
            <a:r>
              <a:rPr lang="el-GR" sz="2300" dirty="0" smtClean="0"/>
              <a:t>Πηγές παραπομπών: </a:t>
            </a:r>
            <a:r>
              <a:rPr lang="el-GR" sz="2300" dirty="0" err="1" smtClean="0"/>
              <a:t>Παιδόπολη</a:t>
            </a:r>
            <a:r>
              <a:rPr lang="el-GR" sz="2300" dirty="0" smtClean="0"/>
              <a:t> </a:t>
            </a:r>
            <a:r>
              <a:rPr lang="el-GR" sz="2300" dirty="0" err="1" smtClean="0"/>
              <a:t>Άγ</a:t>
            </a:r>
            <a:r>
              <a:rPr lang="el-GR" sz="2300" dirty="0" smtClean="0"/>
              <a:t>. Ανδρέας </a:t>
            </a:r>
          </a:p>
          <a:p>
            <a:r>
              <a:rPr lang="el-GR" sz="2300" dirty="0" smtClean="0"/>
              <a:t>Γεωγραφική κάλυψη</a:t>
            </a:r>
            <a:r>
              <a:rPr lang="el-GR" sz="2300" b="1" dirty="0" smtClean="0"/>
              <a:t>:</a:t>
            </a:r>
            <a:r>
              <a:rPr lang="el-GR" sz="2300" dirty="0"/>
              <a:t>	</a:t>
            </a:r>
            <a:r>
              <a:rPr lang="el-GR" sz="2300" dirty="0" smtClean="0"/>
              <a:t>όλη η επικράτεια </a:t>
            </a:r>
            <a:endParaRPr lang="el-GR" sz="2300" dirty="0"/>
          </a:p>
          <a:p>
            <a:r>
              <a:rPr lang="el-GR" sz="2300" dirty="0" smtClean="0"/>
              <a:t>Διάρκεια: έως Δεκέμβριο </a:t>
            </a:r>
            <a:r>
              <a:rPr lang="el-GR" sz="2300" dirty="0"/>
              <a:t>2018</a:t>
            </a:r>
          </a:p>
          <a:p>
            <a:endParaRPr lang="el-GR" sz="2200" dirty="0"/>
          </a:p>
        </p:txBody>
      </p:sp>
    </p:spTree>
    <p:extLst>
      <p:ext uri="{BB962C8B-B14F-4D97-AF65-F5344CB8AC3E}">
        <p14:creationId xmlns:p14="http://schemas.microsoft.com/office/powerpoint/2010/main" val="13854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ΤΑΥΤΟΤΗΤΑ ΠΡΟΓΡΑΜΜΑΤΟΣ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41288" y="1175352"/>
            <a:ext cx="8910115" cy="4791075"/>
          </a:xfrm>
        </p:spPr>
        <p:txBody>
          <a:bodyPr/>
          <a:lstStyle/>
          <a:p>
            <a:pPr marL="0" indent="0">
              <a:buNone/>
            </a:pPr>
            <a:r>
              <a:rPr lang="el-GR" sz="2300" b="1" u="sng" dirty="0" smtClean="0"/>
              <a:t>ΞΕΝΩΝΑΣ ΒΡΕΦΩΝ </a:t>
            </a:r>
            <a:r>
              <a:rPr lang="en-US" sz="2300" b="1" u="sng" dirty="0" smtClean="0"/>
              <a:t>SOS</a:t>
            </a:r>
            <a:r>
              <a:rPr lang="el-GR" sz="2300" b="1" u="sng" dirty="0" smtClean="0"/>
              <a:t> </a:t>
            </a:r>
          </a:p>
          <a:p>
            <a:r>
              <a:rPr lang="el-GR" sz="2300" dirty="0" smtClean="0"/>
              <a:t>Πληθυσμός - Στόχος: </a:t>
            </a:r>
          </a:p>
          <a:p>
            <a:pPr lvl="1"/>
            <a:r>
              <a:rPr lang="el-GR" sz="2200" dirty="0" smtClean="0">
                <a:solidFill>
                  <a:schemeClr val="tx1"/>
                </a:solidFill>
              </a:rPr>
              <a:t>Παιδιά ηλικίας </a:t>
            </a:r>
            <a:r>
              <a:rPr lang="el-GR" sz="2200" b="1" dirty="0">
                <a:solidFill>
                  <a:schemeClr val="tx1"/>
                </a:solidFill>
              </a:rPr>
              <a:t>0 - 5 ετών </a:t>
            </a:r>
          </a:p>
          <a:p>
            <a:pPr lvl="1"/>
            <a:r>
              <a:rPr lang="el-GR" sz="2200" dirty="0" smtClean="0">
                <a:solidFill>
                  <a:schemeClr val="tx1"/>
                </a:solidFill>
              </a:rPr>
              <a:t>Επιλογή / Εκπαίδευση </a:t>
            </a:r>
            <a:r>
              <a:rPr lang="el-GR" sz="2200" b="1" dirty="0" smtClean="0">
                <a:solidFill>
                  <a:schemeClr val="tx1"/>
                </a:solidFill>
              </a:rPr>
              <a:t>25 </a:t>
            </a:r>
            <a:r>
              <a:rPr lang="el-GR" sz="2200" b="1" dirty="0">
                <a:solidFill>
                  <a:schemeClr val="tx1"/>
                </a:solidFill>
              </a:rPr>
              <a:t>οικογενειών</a:t>
            </a:r>
            <a:r>
              <a:rPr lang="el-GR" sz="2200" dirty="0">
                <a:solidFill>
                  <a:schemeClr val="tx1"/>
                </a:solidFill>
              </a:rPr>
              <a:t> </a:t>
            </a:r>
            <a:r>
              <a:rPr lang="el-GR" sz="2200" dirty="0" smtClean="0">
                <a:solidFill>
                  <a:schemeClr val="tx1"/>
                </a:solidFill>
              </a:rPr>
              <a:t>αναδοχής </a:t>
            </a:r>
          </a:p>
          <a:p>
            <a:pPr lvl="1"/>
            <a:r>
              <a:rPr lang="el-GR" sz="2200" b="1" dirty="0" smtClean="0">
                <a:solidFill>
                  <a:schemeClr val="tx1"/>
                </a:solidFill>
              </a:rPr>
              <a:t>15</a:t>
            </a:r>
            <a:r>
              <a:rPr lang="el-GR" sz="2200" dirty="0" smtClean="0">
                <a:solidFill>
                  <a:schemeClr val="tx1"/>
                </a:solidFill>
              </a:rPr>
              <a:t> </a:t>
            </a:r>
            <a:r>
              <a:rPr lang="el-GR" sz="2200" dirty="0">
                <a:solidFill>
                  <a:schemeClr val="tx1"/>
                </a:solidFill>
              </a:rPr>
              <a:t>«ενεργές» οικογένειες </a:t>
            </a:r>
            <a:r>
              <a:rPr lang="el-GR" sz="2200" dirty="0" smtClean="0">
                <a:solidFill>
                  <a:schemeClr val="tx1"/>
                </a:solidFill>
              </a:rPr>
              <a:t>αναδοχής</a:t>
            </a:r>
            <a:endParaRPr lang="el-GR" sz="2200" dirty="0">
              <a:solidFill>
                <a:schemeClr val="tx1"/>
              </a:solidFill>
            </a:endParaRPr>
          </a:p>
          <a:p>
            <a:pPr lvl="1"/>
            <a:r>
              <a:rPr lang="el-GR" sz="2200" b="1" dirty="0" smtClean="0">
                <a:solidFill>
                  <a:schemeClr val="tx1"/>
                </a:solidFill>
              </a:rPr>
              <a:t>15 </a:t>
            </a:r>
            <a:r>
              <a:rPr lang="el-GR" sz="2200" dirty="0">
                <a:solidFill>
                  <a:schemeClr val="tx1"/>
                </a:solidFill>
              </a:rPr>
              <a:t>παιδιά αποκατεστημένα σε οικογένειες</a:t>
            </a:r>
            <a:endParaRPr lang="el-GR" sz="2200" dirty="0" smtClean="0">
              <a:solidFill>
                <a:schemeClr val="tx1"/>
              </a:solidFill>
            </a:endParaRPr>
          </a:p>
          <a:p>
            <a:r>
              <a:rPr lang="el-GR" sz="2300" dirty="0" smtClean="0"/>
              <a:t>Πηγές παραπομπών: Ξενώνας Βρεφών </a:t>
            </a:r>
            <a:r>
              <a:rPr lang="en-US" sz="2300" dirty="0" smtClean="0"/>
              <a:t>SOS</a:t>
            </a:r>
            <a:r>
              <a:rPr lang="el-GR" sz="2300" dirty="0" smtClean="0"/>
              <a:t> των Παιδικών Χωριών </a:t>
            </a:r>
            <a:r>
              <a:rPr lang="en-US" sz="2300" dirty="0" smtClean="0"/>
              <a:t>SOS</a:t>
            </a:r>
            <a:endParaRPr lang="el-GR" sz="2300" dirty="0" smtClean="0"/>
          </a:p>
          <a:p>
            <a:r>
              <a:rPr lang="el-GR" sz="2300" dirty="0" smtClean="0"/>
              <a:t>Γεωγραφική κάλυψη</a:t>
            </a:r>
            <a:r>
              <a:rPr lang="el-GR" sz="2300" b="1" dirty="0" smtClean="0"/>
              <a:t>:</a:t>
            </a:r>
            <a:r>
              <a:rPr lang="el-GR" sz="2300" dirty="0"/>
              <a:t> </a:t>
            </a:r>
            <a:r>
              <a:rPr lang="el-GR" sz="2300" dirty="0" smtClean="0"/>
              <a:t>όλη η επικράτεια </a:t>
            </a:r>
            <a:endParaRPr lang="el-GR" sz="2300" dirty="0"/>
          </a:p>
          <a:p>
            <a:pPr marL="0" indent="0">
              <a:buNone/>
            </a:pPr>
            <a:endParaRPr lang="el-GR" sz="2200" dirty="0"/>
          </a:p>
        </p:txBody>
      </p:sp>
    </p:spTree>
    <p:extLst>
      <p:ext uri="{BB962C8B-B14F-4D97-AF65-F5344CB8AC3E}">
        <p14:creationId xmlns:p14="http://schemas.microsoft.com/office/powerpoint/2010/main" val="158600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ΣΤΕΛΕΧΩΣΗ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08451" y="1142777"/>
            <a:ext cx="8823325" cy="4791075"/>
          </a:xfrm>
        </p:spPr>
        <p:txBody>
          <a:bodyPr/>
          <a:lstStyle/>
          <a:p>
            <a:r>
              <a:rPr lang="el-GR" sz="2400" dirty="0" smtClean="0"/>
              <a:t>1 	Επιστημονικός Υπεύθυνος</a:t>
            </a:r>
          </a:p>
          <a:p>
            <a:r>
              <a:rPr lang="el-GR" sz="2400" dirty="0" smtClean="0"/>
              <a:t>2 	Παιδοψυχίατροι</a:t>
            </a:r>
            <a:endParaRPr lang="el-GR" sz="2400" dirty="0"/>
          </a:p>
          <a:p>
            <a:r>
              <a:rPr lang="el-GR" sz="2400" dirty="0"/>
              <a:t>1 </a:t>
            </a:r>
            <a:r>
              <a:rPr lang="el-GR" sz="2400" dirty="0" smtClean="0"/>
              <a:t>	Παιδίατρος</a:t>
            </a:r>
            <a:endParaRPr lang="el-GR" sz="2400" dirty="0"/>
          </a:p>
          <a:p>
            <a:r>
              <a:rPr lang="el-GR" sz="2400" dirty="0" smtClean="0"/>
              <a:t>3 	Ψυχολόγοι</a:t>
            </a:r>
          </a:p>
          <a:p>
            <a:r>
              <a:rPr lang="el-GR" sz="2400" dirty="0"/>
              <a:t>1 </a:t>
            </a:r>
            <a:r>
              <a:rPr lang="el-GR" sz="2400" dirty="0" smtClean="0"/>
              <a:t>	Παιδοψυχολόγος</a:t>
            </a:r>
            <a:endParaRPr lang="el-GR" sz="2400" dirty="0"/>
          </a:p>
          <a:p>
            <a:r>
              <a:rPr lang="el-GR" sz="2400" dirty="0" smtClean="0"/>
              <a:t>7 	Κοινωνικοί </a:t>
            </a:r>
            <a:r>
              <a:rPr lang="el-GR" sz="2400" dirty="0"/>
              <a:t>Λειτουργοί</a:t>
            </a:r>
          </a:p>
          <a:p>
            <a:r>
              <a:rPr lang="el-GR" sz="2400" dirty="0" smtClean="0"/>
              <a:t>12 	Βρεφονηπιοκόμοι </a:t>
            </a:r>
          </a:p>
          <a:p>
            <a:r>
              <a:rPr lang="el-GR" sz="2400" dirty="0" smtClean="0"/>
              <a:t>1 	Νομικός Σύμβουλος </a:t>
            </a:r>
          </a:p>
          <a:p>
            <a:r>
              <a:rPr lang="el-GR" sz="2400" dirty="0"/>
              <a:t>1 </a:t>
            </a:r>
            <a:r>
              <a:rPr lang="el-GR" sz="2400" dirty="0" smtClean="0"/>
              <a:t>	Βοηθός </a:t>
            </a:r>
            <a:r>
              <a:rPr lang="el-GR" sz="2400" dirty="0"/>
              <a:t>Λογιστή </a:t>
            </a:r>
          </a:p>
          <a:p>
            <a:r>
              <a:rPr lang="el-GR" sz="2400" dirty="0" smtClean="0"/>
              <a:t>2 	Γραμματείς</a:t>
            </a:r>
          </a:p>
          <a:p>
            <a:r>
              <a:rPr lang="el-GR" sz="2400" dirty="0" smtClean="0"/>
              <a:t>1 	Βοηθητικό προσωπικό</a:t>
            </a:r>
          </a:p>
          <a:p>
            <a:r>
              <a:rPr lang="el-GR" sz="2400" dirty="0" smtClean="0"/>
              <a:t>Εξωτερικοί συνεργάτες/Εμπειρογνώμονες </a:t>
            </a:r>
          </a:p>
          <a:p>
            <a:endParaRPr lang="el-GR" sz="2400" dirty="0" smtClean="0"/>
          </a:p>
          <a:p>
            <a:pPr marL="0" indent="0">
              <a:buNone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95960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ΔΙΑΔΙΚΑΣΙΑ ΕΠΙΛΟΓΗΣ </a:t>
            </a:r>
            <a:br>
              <a:rPr lang="el-GR" dirty="0" smtClean="0"/>
            </a:br>
            <a:r>
              <a:rPr lang="el-GR" dirty="0" smtClean="0"/>
              <a:t>ΟΙΚΟΓΕΝΕΙΩΝ ΑΝΑΔΟΧΗΣ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41288" y="1168709"/>
            <a:ext cx="8823325" cy="4791075"/>
          </a:xfrm>
        </p:spPr>
        <p:txBody>
          <a:bodyPr/>
          <a:lstStyle/>
          <a:p>
            <a:r>
              <a:rPr lang="el-GR" sz="2400" dirty="0"/>
              <a:t>Α</a:t>
            </a:r>
            <a:r>
              <a:rPr lang="el-GR" sz="2400" dirty="0" smtClean="0"/>
              <a:t>ναζήτηση  </a:t>
            </a:r>
            <a:endParaRPr lang="el-GR" sz="2400" dirty="0"/>
          </a:p>
          <a:p>
            <a:pPr lvl="1"/>
            <a:r>
              <a:rPr lang="el-GR" sz="2200" dirty="0">
                <a:solidFill>
                  <a:schemeClr val="tx1"/>
                </a:solidFill>
              </a:rPr>
              <a:t>Α</a:t>
            </a:r>
            <a:r>
              <a:rPr lang="el-GR" sz="2200" dirty="0" smtClean="0">
                <a:solidFill>
                  <a:schemeClr val="tx1"/>
                </a:solidFill>
              </a:rPr>
              <a:t>ναγγελία </a:t>
            </a:r>
            <a:r>
              <a:rPr lang="el-GR" sz="2200" dirty="0">
                <a:solidFill>
                  <a:schemeClr val="tx1"/>
                </a:solidFill>
              </a:rPr>
              <a:t>σε έντυπα </a:t>
            </a:r>
            <a:r>
              <a:rPr lang="el-GR" sz="2200" dirty="0" smtClean="0">
                <a:solidFill>
                  <a:schemeClr val="tx1"/>
                </a:solidFill>
              </a:rPr>
              <a:t>και ηλεκτρονικά </a:t>
            </a:r>
            <a:r>
              <a:rPr lang="el-GR" sz="2200" dirty="0">
                <a:solidFill>
                  <a:schemeClr val="tx1"/>
                </a:solidFill>
              </a:rPr>
              <a:t>μέσα </a:t>
            </a:r>
            <a:r>
              <a:rPr lang="el-GR" sz="2200" dirty="0" smtClean="0">
                <a:solidFill>
                  <a:schemeClr val="tx1"/>
                </a:solidFill>
              </a:rPr>
              <a:t>ενημέρωσης, συνεργασίες </a:t>
            </a:r>
            <a:r>
              <a:rPr lang="el-GR" sz="2200" dirty="0">
                <a:solidFill>
                  <a:schemeClr val="tx1"/>
                </a:solidFill>
              </a:rPr>
              <a:t>με φορείς </a:t>
            </a:r>
            <a:r>
              <a:rPr lang="el-GR" sz="2200" dirty="0" smtClean="0">
                <a:solidFill>
                  <a:schemeClr val="tx1"/>
                </a:solidFill>
              </a:rPr>
              <a:t>υπηρεσίες παιδικής προστασίας, </a:t>
            </a:r>
            <a:r>
              <a:rPr lang="el-GR" sz="2200" dirty="0">
                <a:solidFill>
                  <a:schemeClr val="tx1"/>
                </a:solidFill>
              </a:rPr>
              <a:t>ανάρτηση σε μόνιμη βάση </a:t>
            </a:r>
            <a:r>
              <a:rPr lang="el-GR" sz="2200" dirty="0" smtClean="0">
                <a:solidFill>
                  <a:schemeClr val="tx1"/>
                </a:solidFill>
              </a:rPr>
              <a:t>στην </a:t>
            </a:r>
            <a:r>
              <a:rPr lang="el-GR" sz="2200" dirty="0">
                <a:solidFill>
                  <a:schemeClr val="tx1"/>
                </a:solidFill>
              </a:rPr>
              <a:t>ιστοσελίδα των </a:t>
            </a:r>
            <a:r>
              <a:rPr lang="el-GR" sz="2200" dirty="0" smtClean="0">
                <a:solidFill>
                  <a:schemeClr val="tx1"/>
                </a:solidFill>
              </a:rPr>
              <a:t>συνεργαζόμενων </a:t>
            </a:r>
            <a:r>
              <a:rPr lang="el-GR" sz="2200" dirty="0">
                <a:solidFill>
                  <a:schemeClr val="tx1"/>
                </a:solidFill>
              </a:rPr>
              <a:t>φορέων </a:t>
            </a:r>
          </a:p>
          <a:p>
            <a:r>
              <a:rPr lang="el-GR" sz="2400" dirty="0">
                <a:solidFill>
                  <a:schemeClr val="tx1"/>
                </a:solidFill>
              </a:rPr>
              <a:t>Ε</a:t>
            </a:r>
            <a:r>
              <a:rPr lang="el-GR" sz="2400" dirty="0" smtClean="0">
                <a:solidFill>
                  <a:schemeClr val="tx1"/>
                </a:solidFill>
              </a:rPr>
              <a:t>νημέρωση</a:t>
            </a:r>
            <a:r>
              <a:rPr lang="el-GR" sz="2400" b="1" dirty="0" smtClean="0">
                <a:solidFill>
                  <a:schemeClr val="tx1"/>
                </a:solidFill>
              </a:rPr>
              <a:t> </a:t>
            </a:r>
            <a:r>
              <a:rPr lang="el-GR" sz="2400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l-GR" sz="2200" dirty="0" smtClean="0">
                <a:solidFill>
                  <a:schemeClr val="tx1"/>
                </a:solidFill>
              </a:rPr>
              <a:t>Πλήρης </a:t>
            </a:r>
            <a:r>
              <a:rPr lang="el-GR" sz="2200" dirty="0">
                <a:solidFill>
                  <a:schemeClr val="tx1"/>
                </a:solidFill>
              </a:rPr>
              <a:t>ενημέρωση </a:t>
            </a:r>
            <a:r>
              <a:rPr lang="el-GR" sz="2200" dirty="0" smtClean="0">
                <a:solidFill>
                  <a:schemeClr val="tx1"/>
                </a:solidFill>
              </a:rPr>
              <a:t>των υποψηφίων οικογενειών σχετικά με τη </a:t>
            </a:r>
            <a:r>
              <a:rPr lang="el-GR" sz="2200" dirty="0">
                <a:solidFill>
                  <a:schemeClr val="tx1"/>
                </a:solidFill>
              </a:rPr>
              <a:t>διαδικασία επιλογής, τα νομικά </a:t>
            </a:r>
            <a:r>
              <a:rPr lang="el-GR" sz="2200" dirty="0" smtClean="0">
                <a:solidFill>
                  <a:schemeClr val="tx1"/>
                </a:solidFill>
              </a:rPr>
              <a:t>θέματα, τις υποχρεώσεις και τα δικαιώματα, καθώς και την πλαισίωσή τους κατά </a:t>
            </a:r>
            <a:r>
              <a:rPr lang="el-GR" sz="2200" dirty="0">
                <a:solidFill>
                  <a:schemeClr val="tx1"/>
                </a:solidFill>
              </a:rPr>
              <a:t>τη διάρκεια της φροντίδας </a:t>
            </a:r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endParaRPr lang="el-GR" sz="2400" dirty="0" smtClean="0"/>
          </a:p>
          <a:p>
            <a:pPr marL="0" indent="0">
              <a:buNone/>
            </a:pPr>
            <a:endParaRPr lang="el-GR" sz="2400" dirty="0"/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12483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-Design">
  <a:themeElements>
    <a:clrScheme name="2_Office-Design 3">
      <a:dk1>
        <a:srgbClr val="262626"/>
      </a:dk1>
      <a:lt1>
        <a:srgbClr val="FFFFFF"/>
      </a:lt1>
      <a:dk2>
        <a:srgbClr val="009EE0"/>
      </a:dk2>
      <a:lt2>
        <a:srgbClr val="EEECE1"/>
      </a:lt2>
      <a:accent1>
        <a:srgbClr val="009EE0"/>
      </a:accent1>
      <a:accent2>
        <a:srgbClr val="EC7404"/>
      </a:accent2>
      <a:accent3>
        <a:srgbClr val="FFFFFF"/>
      </a:accent3>
      <a:accent4>
        <a:srgbClr val="1F1F1F"/>
      </a:accent4>
      <a:accent5>
        <a:srgbClr val="AACCED"/>
      </a:accent5>
      <a:accent6>
        <a:srgbClr val="D66803"/>
      </a:accent6>
      <a:hlink>
        <a:srgbClr val="76B856"/>
      </a:hlink>
      <a:folHlink>
        <a:srgbClr val="E7436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2_Office-Desig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Office-Design 2">
        <a:dk1>
          <a:srgbClr val="262626"/>
        </a:dk1>
        <a:lt1>
          <a:srgbClr val="FFFFFF"/>
        </a:lt1>
        <a:dk2>
          <a:srgbClr val="009EE0"/>
        </a:dk2>
        <a:lt2>
          <a:srgbClr val="EEECE1"/>
        </a:lt2>
        <a:accent1>
          <a:srgbClr val="009EE0"/>
        </a:accent1>
        <a:accent2>
          <a:srgbClr val="EC7404"/>
        </a:accent2>
        <a:accent3>
          <a:srgbClr val="FFFFFF"/>
        </a:accent3>
        <a:accent4>
          <a:srgbClr val="1F1F1F"/>
        </a:accent4>
        <a:accent5>
          <a:srgbClr val="AACCED"/>
        </a:accent5>
        <a:accent6>
          <a:srgbClr val="D66803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Office-Design 3">
        <a:dk1>
          <a:srgbClr val="262626"/>
        </a:dk1>
        <a:lt1>
          <a:srgbClr val="FFFFFF"/>
        </a:lt1>
        <a:dk2>
          <a:srgbClr val="009EE0"/>
        </a:dk2>
        <a:lt2>
          <a:srgbClr val="EEECE1"/>
        </a:lt2>
        <a:accent1>
          <a:srgbClr val="009EE0"/>
        </a:accent1>
        <a:accent2>
          <a:srgbClr val="EC7404"/>
        </a:accent2>
        <a:accent3>
          <a:srgbClr val="FFFFFF"/>
        </a:accent3>
        <a:accent4>
          <a:srgbClr val="1F1F1F"/>
        </a:accent4>
        <a:accent5>
          <a:srgbClr val="AACCED"/>
        </a:accent5>
        <a:accent6>
          <a:srgbClr val="D66803"/>
        </a:accent6>
        <a:hlink>
          <a:srgbClr val="76B856"/>
        </a:hlink>
        <a:folHlink>
          <a:srgbClr val="E7436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-Design">
  <a:themeElements>
    <a:clrScheme name="1_Office-Design 3">
      <a:dk1>
        <a:srgbClr val="262626"/>
      </a:dk1>
      <a:lt1>
        <a:srgbClr val="FFFFFF"/>
      </a:lt1>
      <a:dk2>
        <a:srgbClr val="009EE0"/>
      </a:dk2>
      <a:lt2>
        <a:srgbClr val="EEECE1"/>
      </a:lt2>
      <a:accent1>
        <a:srgbClr val="009EE0"/>
      </a:accent1>
      <a:accent2>
        <a:srgbClr val="EC7404"/>
      </a:accent2>
      <a:accent3>
        <a:srgbClr val="FFFFFF"/>
      </a:accent3>
      <a:accent4>
        <a:srgbClr val="1F1F1F"/>
      </a:accent4>
      <a:accent5>
        <a:srgbClr val="AACCED"/>
      </a:accent5>
      <a:accent6>
        <a:srgbClr val="D66803"/>
      </a:accent6>
      <a:hlink>
        <a:srgbClr val="76B856"/>
      </a:hlink>
      <a:folHlink>
        <a:srgbClr val="E7436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Office-Desig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-Design 2">
        <a:dk1>
          <a:srgbClr val="262626"/>
        </a:dk1>
        <a:lt1>
          <a:srgbClr val="FFFFFF"/>
        </a:lt1>
        <a:dk2>
          <a:srgbClr val="009EE0"/>
        </a:dk2>
        <a:lt2>
          <a:srgbClr val="EEECE1"/>
        </a:lt2>
        <a:accent1>
          <a:srgbClr val="009EE0"/>
        </a:accent1>
        <a:accent2>
          <a:srgbClr val="EC7404"/>
        </a:accent2>
        <a:accent3>
          <a:srgbClr val="FFFFFF"/>
        </a:accent3>
        <a:accent4>
          <a:srgbClr val="1F1F1F"/>
        </a:accent4>
        <a:accent5>
          <a:srgbClr val="AACCED"/>
        </a:accent5>
        <a:accent6>
          <a:srgbClr val="D66803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-Design 3">
        <a:dk1>
          <a:srgbClr val="262626"/>
        </a:dk1>
        <a:lt1>
          <a:srgbClr val="FFFFFF"/>
        </a:lt1>
        <a:dk2>
          <a:srgbClr val="009EE0"/>
        </a:dk2>
        <a:lt2>
          <a:srgbClr val="EEECE1"/>
        </a:lt2>
        <a:accent1>
          <a:srgbClr val="009EE0"/>
        </a:accent1>
        <a:accent2>
          <a:srgbClr val="EC7404"/>
        </a:accent2>
        <a:accent3>
          <a:srgbClr val="FFFFFF"/>
        </a:accent3>
        <a:accent4>
          <a:srgbClr val="1F1F1F"/>
        </a:accent4>
        <a:accent5>
          <a:srgbClr val="AACCED"/>
        </a:accent5>
        <a:accent6>
          <a:srgbClr val="D66803"/>
        </a:accent6>
        <a:hlink>
          <a:srgbClr val="76B856"/>
        </a:hlink>
        <a:folHlink>
          <a:srgbClr val="E7436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Office-Design">
  <a:themeElements>
    <a:clrScheme name="3_Office-Design 3">
      <a:dk1>
        <a:srgbClr val="262626"/>
      </a:dk1>
      <a:lt1>
        <a:srgbClr val="FFFFFF"/>
      </a:lt1>
      <a:dk2>
        <a:srgbClr val="009EE0"/>
      </a:dk2>
      <a:lt2>
        <a:srgbClr val="EEECE1"/>
      </a:lt2>
      <a:accent1>
        <a:srgbClr val="009EE0"/>
      </a:accent1>
      <a:accent2>
        <a:srgbClr val="EC7404"/>
      </a:accent2>
      <a:accent3>
        <a:srgbClr val="FFFFFF"/>
      </a:accent3>
      <a:accent4>
        <a:srgbClr val="1F1F1F"/>
      </a:accent4>
      <a:accent5>
        <a:srgbClr val="AACCED"/>
      </a:accent5>
      <a:accent6>
        <a:srgbClr val="D66803"/>
      </a:accent6>
      <a:hlink>
        <a:srgbClr val="76B856"/>
      </a:hlink>
      <a:folHlink>
        <a:srgbClr val="E7436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3_Office-Desig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Office-Design 2">
        <a:dk1>
          <a:srgbClr val="262626"/>
        </a:dk1>
        <a:lt1>
          <a:srgbClr val="FFFFFF"/>
        </a:lt1>
        <a:dk2>
          <a:srgbClr val="009EE0"/>
        </a:dk2>
        <a:lt2>
          <a:srgbClr val="EEECE1"/>
        </a:lt2>
        <a:accent1>
          <a:srgbClr val="009EE0"/>
        </a:accent1>
        <a:accent2>
          <a:srgbClr val="EC7404"/>
        </a:accent2>
        <a:accent3>
          <a:srgbClr val="FFFFFF"/>
        </a:accent3>
        <a:accent4>
          <a:srgbClr val="1F1F1F"/>
        </a:accent4>
        <a:accent5>
          <a:srgbClr val="AACCED"/>
        </a:accent5>
        <a:accent6>
          <a:srgbClr val="D66803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Office-Design 3">
        <a:dk1>
          <a:srgbClr val="262626"/>
        </a:dk1>
        <a:lt1>
          <a:srgbClr val="FFFFFF"/>
        </a:lt1>
        <a:dk2>
          <a:srgbClr val="009EE0"/>
        </a:dk2>
        <a:lt2>
          <a:srgbClr val="EEECE1"/>
        </a:lt2>
        <a:accent1>
          <a:srgbClr val="009EE0"/>
        </a:accent1>
        <a:accent2>
          <a:srgbClr val="EC7404"/>
        </a:accent2>
        <a:accent3>
          <a:srgbClr val="FFFFFF"/>
        </a:accent3>
        <a:accent4>
          <a:srgbClr val="1F1F1F"/>
        </a:accent4>
        <a:accent5>
          <a:srgbClr val="AACCED"/>
        </a:accent5>
        <a:accent6>
          <a:srgbClr val="D66803"/>
        </a:accent6>
        <a:hlink>
          <a:srgbClr val="76B856"/>
        </a:hlink>
        <a:folHlink>
          <a:srgbClr val="E7436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Office-Design">
  <a:themeElements>
    <a:clrScheme name="5_Office-Design 3">
      <a:dk1>
        <a:srgbClr val="262626"/>
      </a:dk1>
      <a:lt1>
        <a:srgbClr val="FFFFFF"/>
      </a:lt1>
      <a:dk2>
        <a:srgbClr val="009EE0"/>
      </a:dk2>
      <a:lt2>
        <a:srgbClr val="EEECE1"/>
      </a:lt2>
      <a:accent1>
        <a:srgbClr val="009EE0"/>
      </a:accent1>
      <a:accent2>
        <a:srgbClr val="EC7404"/>
      </a:accent2>
      <a:accent3>
        <a:srgbClr val="FFFFFF"/>
      </a:accent3>
      <a:accent4>
        <a:srgbClr val="1F1F1F"/>
      </a:accent4>
      <a:accent5>
        <a:srgbClr val="AACCED"/>
      </a:accent5>
      <a:accent6>
        <a:srgbClr val="D66803"/>
      </a:accent6>
      <a:hlink>
        <a:srgbClr val="76B856"/>
      </a:hlink>
      <a:folHlink>
        <a:srgbClr val="E7436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5_Office-Desig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Office-Design 2">
        <a:dk1>
          <a:srgbClr val="262626"/>
        </a:dk1>
        <a:lt1>
          <a:srgbClr val="FFFFFF"/>
        </a:lt1>
        <a:dk2>
          <a:srgbClr val="009EE0"/>
        </a:dk2>
        <a:lt2>
          <a:srgbClr val="EEECE1"/>
        </a:lt2>
        <a:accent1>
          <a:srgbClr val="009EE0"/>
        </a:accent1>
        <a:accent2>
          <a:srgbClr val="EC7404"/>
        </a:accent2>
        <a:accent3>
          <a:srgbClr val="FFFFFF"/>
        </a:accent3>
        <a:accent4>
          <a:srgbClr val="1F1F1F"/>
        </a:accent4>
        <a:accent5>
          <a:srgbClr val="AACCED"/>
        </a:accent5>
        <a:accent6>
          <a:srgbClr val="D66803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Office-Design 3">
        <a:dk1>
          <a:srgbClr val="262626"/>
        </a:dk1>
        <a:lt1>
          <a:srgbClr val="FFFFFF"/>
        </a:lt1>
        <a:dk2>
          <a:srgbClr val="009EE0"/>
        </a:dk2>
        <a:lt2>
          <a:srgbClr val="EEECE1"/>
        </a:lt2>
        <a:accent1>
          <a:srgbClr val="009EE0"/>
        </a:accent1>
        <a:accent2>
          <a:srgbClr val="EC7404"/>
        </a:accent2>
        <a:accent3>
          <a:srgbClr val="FFFFFF"/>
        </a:accent3>
        <a:accent4>
          <a:srgbClr val="1F1F1F"/>
        </a:accent4>
        <a:accent5>
          <a:srgbClr val="AACCED"/>
        </a:accent5>
        <a:accent6>
          <a:srgbClr val="D66803"/>
        </a:accent6>
        <a:hlink>
          <a:srgbClr val="76B856"/>
        </a:hlink>
        <a:folHlink>
          <a:srgbClr val="E7436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Office-Design">
  <a:themeElements>
    <a:clrScheme name="4_Office-Design 3">
      <a:dk1>
        <a:srgbClr val="262626"/>
      </a:dk1>
      <a:lt1>
        <a:srgbClr val="FFFFFF"/>
      </a:lt1>
      <a:dk2>
        <a:srgbClr val="009EE0"/>
      </a:dk2>
      <a:lt2>
        <a:srgbClr val="EEECE1"/>
      </a:lt2>
      <a:accent1>
        <a:srgbClr val="009EE0"/>
      </a:accent1>
      <a:accent2>
        <a:srgbClr val="EC7404"/>
      </a:accent2>
      <a:accent3>
        <a:srgbClr val="FFFFFF"/>
      </a:accent3>
      <a:accent4>
        <a:srgbClr val="1F1F1F"/>
      </a:accent4>
      <a:accent5>
        <a:srgbClr val="AACCED"/>
      </a:accent5>
      <a:accent6>
        <a:srgbClr val="D66803"/>
      </a:accent6>
      <a:hlink>
        <a:srgbClr val="76B856"/>
      </a:hlink>
      <a:folHlink>
        <a:srgbClr val="E7436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4_Office-Desig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Office-Design 2">
        <a:dk1>
          <a:srgbClr val="262626"/>
        </a:dk1>
        <a:lt1>
          <a:srgbClr val="FFFFFF"/>
        </a:lt1>
        <a:dk2>
          <a:srgbClr val="009EE0"/>
        </a:dk2>
        <a:lt2>
          <a:srgbClr val="EEECE1"/>
        </a:lt2>
        <a:accent1>
          <a:srgbClr val="009EE0"/>
        </a:accent1>
        <a:accent2>
          <a:srgbClr val="EC7404"/>
        </a:accent2>
        <a:accent3>
          <a:srgbClr val="FFFFFF"/>
        </a:accent3>
        <a:accent4>
          <a:srgbClr val="1F1F1F"/>
        </a:accent4>
        <a:accent5>
          <a:srgbClr val="AACCED"/>
        </a:accent5>
        <a:accent6>
          <a:srgbClr val="D66803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Office-Design 3">
        <a:dk1>
          <a:srgbClr val="262626"/>
        </a:dk1>
        <a:lt1>
          <a:srgbClr val="FFFFFF"/>
        </a:lt1>
        <a:dk2>
          <a:srgbClr val="009EE0"/>
        </a:dk2>
        <a:lt2>
          <a:srgbClr val="EEECE1"/>
        </a:lt2>
        <a:accent1>
          <a:srgbClr val="009EE0"/>
        </a:accent1>
        <a:accent2>
          <a:srgbClr val="EC7404"/>
        </a:accent2>
        <a:accent3>
          <a:srgbClr val="FFFFFF"/>
        </a:accent3>
        <a:accent4>
          <a:srgbClr val="1F1F1F"/>
        </a:accent4>
        <a:accent5>
          <a:srgbClr val="AACCED"/>
        </a:accent5>
        <a:accent6>
          <a:srgbClr val="D66803"/>
        </a:accent6>
        <a:hlink>
          <a:srgbClr val="76B856"/>
        </a:hlink>
        <a:folHlink>
          <a:srgbClr val="E7436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Office-Design">
  <a:themeElements>
    <a:clrScheme name="6_Office-Design 3">
      <a:dk1>
        <a:srgbClr val="262626"/>
      </a:dk1>
      <a:lt1>
        <a:srgbClr val="FFFFFF"/>
      </a:lt1>
      <a:dk2>
        <a:srgbClr val="009EE0"/>
      </a:dk2>
      <a:lt2>
        <a:srgbClr val="EEECE1"/>
      </a:lt2>
      <a:accent1>
        <a:srgbClr val="009EE0"/>
      </a:accent1>
      <a:accent2>
        <a:srgbClr val="EC7404"/>
      </a:accent2>
      <a:accent3>
        <a:srgbClr val="FFFFFF"/>
      </a:accent3>
      <a:accent4>
        <a:srgbClr val="1F1F1F"/>
      </a:accent4>
      <a:accent5>
        <a:srgbClr val="AACCED"/>
      </a:accent5>
      <a:accent6>
        <a:srgbClr val="D66803"/>
      </a:accent6>
      <a:hlink>
        <a:srgbClr val="76B856"/>
      </a:hlink>
      <a:folHlink>
        <a:srgbClr val="E7436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6_Office-Desig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Office-Design 2">
        <a:dk1>
          <a:srgbClr val="262626"/>
        </a:dk1>
        <a:lt1>
          <a:srgbClr val="FFFFFF"/>
        </a:lt1>
        <a:dk2>
          <a:srgbClr val="009EE0"/>
        </a:dk2>
        <a:lt2>
          <a:srgbClr val="EEECE1"/>
        </a:lt2>
        <a:accent1>
          <a:srgbClr val="009EE0"/>
        </a:accent1>
        <a:accent2>
          <a:srgbClr val="EC7404"/>
        </a:accent2>
        <a:accent3>
          <a:srgbClr val="FFFFFF"/>
        </a:accent3>
        <a:accent4>
          <a:srgbClr val="1F1F1F"/>
        </a:accent4>
        <a:accent5>
          <a:srgbClr val="AACCED"/>
        </a:accent5>
        <a:accent6>
          <a:srgbClr val="D66803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Office-Design 3">
        <a:dk1>
          <a:srgbClr val="262626"/>
        </a:dk1>
        <a:lt1>
          <a:srgbClr val="FFFFFF"/>
        </a:lt1>
        <a:dk2>
          <a:srgbClr val="009EE0"/>
        </a:dk2>
        <a:lt2>
          <a:srgbClr val="EEECE1"/>
        </a:lt2>
        <a:accent1>
          <a:srgbClr val="009EE0"/>
        </a:accent1>
        <a:accent2>
          <a:srgbClr val="EC7404"/>
        </a:accent2>
        <a:accent3>
          <a:srgbClr val="FFFFFF"/>
        </a:accent3>
        <a:accent4>
          <a:srgbClr val="1F1F1F"/>
        </a:accent4>
        <a:accent5>
          <a:srgbClr val="AACCED"/>
        </a:accent5>
        <a:accent6>
          <a:srgbClr val="D66803"/>
        </a:accent6>
        <a:hlink>
          <a:srgbClr val="76B856"/>
        </a:hlink>
        <a:folHlink>
          <a:srgbClr val="E7436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SOS-PowerPoint-template-EN</Template>
  <TotalTime>2160</TotalTime>
  <Words>752</Words>
  <Application>Microsoft Office PowerPoint</Application>
  <PresentationFormat>Προβολή στην οθόνη (4:3)</PresentationFormat>
  <Paragraphs>111</Paragraphs>
  <Slides>14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6</vt:i4>
      </vt:variant>
      <vt:variant>
        <vt:lpstr>Τίτλοι διαφανειών</vt:lpstr>
      </vt:variant>
      <vt:variant>
        <vt:i4>14</vt:i4>
      </vt:variant>
    </vt:vector>
  </HeadingPairs>
  <TitlesOfParts>
    <vt:vector size="20" baseType="lpstr">
      <vt:lpstr>2_Office-Design</vt:lpstr>
      <vt:lpstr>1_Office-Design</vt:lpstr>
      <vt:lpstr>3_Office-Design</vt:lpstr>
      <vt:lpstr>5_Office-Design</vt:lpstr>
      <vt:lpstr>4_Office-Design</vt:lpstr>
      <vt:lpstr>6_Office-Design</vt:lpstr>
      <vt:lpstr>ΚΑΘΕ ΠΑΙΔΙ  ΑΞΙΖΕΙ ΝΑ ΕΧΕΙ  ΜΙΑ ΟΙΚΟΓΕΝΕΙΑ</vt:lpstr>
      <vt:lpstr>ΚΑΘΕ ΠΑΙΔΙ ΑΞΙΖΕΙ ΝΑ ΕΧΕΙ  ΜΙΑ ΟΙΚΟΓΕΝΕΙΑ</vt:lpstr>
      <vt:lpstr>ΣΚΟΠΟΣ ΠΡΟΓΡΑΜΜΑΤΟΣ</vt:lpstr>
      <vt:lpstr>ΕΠΙΜΕΡΟΥΣ ΣΤΟΧΟΙ</vt:lpstr>
      <vt:lpstr>ΤΑΥΤΟΤΗΤΑ ΠΡΟΓΡΑΜΜΑΤΟΣ</vt:lpstr>
      <vt:lpstr>ΤΑΥΤΟΤΗΤΑ ΠΡΟΓΡΑΜΜΑΤΟΣ</vt:lpstr>
      <vt:lpstr>ΤΑΥΤΟΤΗΤΑ ΠΡΟΓΡΑΜΜΑΤΟΣ</vt:lpstr>
      <vt:lpstr>ΣΤΕΛΕΧΩΣΗ</vt:lpstr>
      <vt:lpstr>ΔΙΑΔΙΚΑΣΙΑ ΕΠΙΛΟΓΗΣ  ΟΙΚΟΓΕΝΕΙΩΝ ΑΝΑΔΟΧΗΣ</vt:lpstr>
      <vt:lpstr>ΔΙΑΔΙΚΑΣΙΑ ΕΠΙΛΟΓΗΣ  ΟΙΚΟΓΕΝΕΙΩΝ ΑΝΑΔΟΧΗΣ</vt:lpstr>
      <vt:lpstr>ΠΡΟΦΙΛ ΟΙΚΟΓΕΝΕΙΩΝ </vt:lpstr>
      <vt:lpstr>ΠΑΡΟΧΗ ΥΠΗΡΕΣΙΩΝ  ΣΤΙΣ ΟΙΚΟΓΕΝΕΙΕΣ ΑΝΑΔΟΧΗΣ</vt:lpstr>
      <vt:lpstr>ΤΟ ΠΑΙΔΙ ΣΤΗΝ ΟΙΚΟΓΕΝΕΙΑ</vt:lpstr>
      <vt:lpstr>ΑΠΟΤΕΛΕΣΜΑΤΑ ΣΥΜΠΡΑΞΗΣ ΙΔΙΩΤΙΚΟΥ ΚΑΙ ΔΗΜΟΣΙΟΥ ΤΟΜΕΑ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estathopoulou</dc:creator>
  <cp:lastModifiedBy>estathopoulou</cp:lastModifiedBy>
  <cp:revision>313</cp:revision>
  <cp:lastPrinted>2017-02-02T09:25:56Z</cp:lastPrinted>
  <dcterms:created xsi:type="dcterms:W3CDTF">2014-05-13T12:43:18Z</dcterms:created>
  <dcterms:modified xsi:type="dcterms:W3CDTF">2017-02-07T12:48:31Z</dcterms:modified>
</cp:coreProperties>
</file>